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34"/>
  </p:notesMasterIdLst>
  <p:sldIdLst>
    <p:sldId id="256" r:id="rId2"/>
    <p:sldId id="294" r:id="rId3"/>
    <p:sldId id="300" r:id="rId4"/>
    <p:sldId id="291" r:id="rId5"/>
    <p:sldId id="257" r:id="rId6"/>
    <p:sldId id="298" r:id="rId7"/>
    <p:sldId id="281" r:id="rId8"/>
    <p:sldId id="283" r:id="rId9"/>
    <p:sldId id="284" r:id="rId10"/>
    <p:sldId id="276" r:id="rId11"/>
    <p:sldId id="278" r:id="rId12"/>
    <p:sldId id="299" r:id="rId13"/>
    <p:sldId id="277" r:id="rId14"/>
    <p:sldId id="279" r:id="rId15"/>
    <p:sldId id="285" r:id="rId16"/>
    <p:sldId id="287" r:id="rId17"/>
    <p:sldId id="288" r:id="rId18"/>
    <p:sldId id="289" r:id="rId19"/>
    <p:sldId id="268" r:id="rId20"/>
    <p:sldId id="260" r:id="rId21"/>
    <p:sldId id="264" r:id="rId22"/>
    <p:sldId id="297" r:id="rId23"/>
    <p:sldId id="259" r:id="rId24"/>
    <p:sldId id="295" r:id="rId25"/>
    <p:sldId id="265" r:id="rId26"/>
    <p:sldId id="267" r:id="rId27"/>
    <p:sldId id="292" r:id="rId28"/>
    <p:sldId id="263" r:id="rId29"/>
    <p:sldId id="262" r:id="rId30"/>
    <p:sldId id="269" r:id="rId31"/>
    <p:sldId id="274" r:id="rId32"/>
    <p:sldId id="273" r:id="rId33"/>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48"/>
  </p:normalViewPr>
  <p:slideViewPr>
    <p:cSldViewPr snapToGrid="0">
      <p:cViewPr varScale="1">
        <p:scale>
          <a:sx n="117" d="100"/>
          <a:sy n="117" d="100"/>
        </p:scale>
        <p:origin x="360"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B6CD266-3D07-2A4E-8910-7FE63917CAD5}" type="datetimeFigureOut">
              <a:rPr lang="tr-TR" smtClean="0"/>
              <a:t>25.09.2024</a:t>
            </a:fld>
            <a:endParaRPr lang="tr-TR"/>
          </a:p>
        </p:txBody>
      </p:sp>
      <p:sp>
        <p:nvSpPr>
          <p:cNvPr id="4" name="Slayt Resmi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A5BA54A-086C-BB4A-9494-BE16BA816E2E}" type="slidenum">
              <a:rPr lang="tr-TR" smtClean="0"/>
              <a:t>‹#›</a:t>
            </a:fld>
            <a:endParaRPr lang="tr-TR"/>
          </a:p>
        </p:txBody>
      </p:sp>
    </p:spTree>
    <p:extLst>
      <p:ext uri="{BB962C8B-B14F-4D97-AF65-F5344CB8AC3E}">
        <p14:creationId xmlns:p14="http://schemas.microsoft.com/office/powerpoint/2010/main" val="41680855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6A5BA54A-086C-BB4A-9494-BE16BA816E2E}" type="slidenum">
              <a:rPr lang="tr-TR" smtClean="0"/>
              <a:t>2</a:t>
            </a:fld>
            <a:endParaRPr lang="tr-TR"/>
          </a:p>
        </p:txBody>
      </p:sp>
    </p:spTree>
    <p:extLst>
      <p:ext uri="{BB962C8B-B14F-4D97-AF65-F5344CB8AC3E}">
        <p14:creationId xmlns:p14="http://schemas.microsoft.com/office/powerpoint/2010/main" val="15375248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6A5BA54A-086C-BB4A-9494-BE16BA816E2E}" type="slidenum">
              <a:rPr lang="tr-TR" smtClean="0"/>
              <a:t>4</a:t>
            </a:fld>
            <a:endParaRPr lang="tr-TR"/>
          </a:p>
        </p:txBody>
      </p:sp>
    </p:spTree>
    <p:extLst>
      <p:ext uri="{BB962C8B-B14F-4D97-AF65-F5344CB8AC3E}">
        <p14:creationId xmlns:p14="http://schemas.microsoft.com/office/powerpoint/2010/main" val="23227684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a:extLst>
              <a:ext uri="{FF2B5EF4-FFF2-40B4-BE49-F238E27FC236}">
                <a16:creationId xmlns:a16="http://schemas.microsoft.com/office/drawing/2014/main" id="{151BA7B1-3B26-B68E-38BC-353112ACEDA3}"/>
              </a:ext>
            </a:extLst>
          </p:cNvPr>
          <p:cNvSpPr>
            <a:spLocks noGrp="1" noChangeArrowheads="1"/>
          </p:cNvSpPr>
          <p:nvPr>
            <p:ph type="sldNum" sz="quarter" idx="5"/>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FEAAA25A-55CD-2747-A8E1-0BD2B5969C1B}" type="slidenum">
              <a:rPr lang="en-US" altLang="en-US" sz="1200"/>
              <a:pPr/>
              <a:t>22</a:t>
            </a:fld>
            <a:endParaRPr lang="en-US" altLang="en-US" sz="1200"/>
          </a:p>
        </p:txBody>
      </p:sp>
      <p:sp>
        <p:nvSpPr>
          <p:cNvPr id="13315" name="Rectangle 2">
            <a:extLst>
              <a:ext uri="{FF2B5EF4-FFF2-40B4-BE49-F238E27FC236}">
                <a16:creationId xmlns:a16="http://schemas.microsoft.com/office/drawing/2014/main" id="{E96C5F9D-DF98-057E-3DBC-15FA4AB1E8B7}"/>
              </a:ext>
            </a:extLst>
          </p:cNvPr>
          <p:cNvSpPr>
            <a:spLocks noGrp="1" noRot="1" noChangeAspect="1" noChangeArrowheads="1" noTextEdit="1"/>
          </p:cNvSpPr>
          <p:nvPr>
            <p:ph type="sldImg"/>
          </p:nvPr>
        </p:nvSpPr>
        <p:spPr>
          <a:ln/>
        </p:spPr>
      </p:sp>
      <p:sp>
        <p:nvSpPr>
          <p:cNvPr id="13316" name="Rectangle 3">
            <a:extLst>
              <a:ext uri="{FF2B5EF4-FFF2-40B4-BE49-F238E27FC236}">
                <a16:creationId xmlns:a16="http://schemas.microsoft.com/office/drawing/2014/main" id="{ABF005D8-27D5-496A-ACA8-F6FBC0B3419B}"/>
              </a:ext>
            </a:extLst>
          </p:cNvPr>
          <p:cNvSpPr>
            <a:spLocks noGrp="1" noChangeArrowheads="1"/>
          </p:cNvSpPr>
          <p:nvPr>
            <p:ph type="body" idx="1"/>
          </p:nvPr>
        </p:nvSpPr>
        <p:spPr>
          <a:noFill/>
        </p:spPr>
        <p:txBody>
          <a:bodyPr/>
          <a:lstStyle/>
          <a:p>
            <a:pPr eaLnBrk="1" hangingPunct="1"/>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8" name="Freeform: Shape 27">
            <a:extLst>
              <a:ext uri="{FF2B5EF4-FFF2-40B4-BE49-F238E27FC236}">
                <a16:creationId xmlns:a16="http://schemas.microsoft.com/office/drawing/2014/main" id="{9B0F7D69-D93C-4C38-A23D-76E000D691CD}"/>
              </a:ext>
            </a:extLst>
          </p:cNvPr>
          <p:cNvSpPr/>
          <p:nvPr/>
        </p:nvSpPr>
        <p:spPr>
          <a:xfrm>
            <a:off x="0" y="0"/>
            <a:ext cx="3496422" cy="6858000"/>
          </a:xfrm>
          <a:custGeom>
            <a:avLst/>
            <a:gdLst>
              <a:gd name="connsiteX0" fmla="*/ 0 w 3496422"/>
              <a:gd name="connsiteY0" fmla="*/ 0 h 6858000"/>
              <a:gd name="connsiteX1" fmla="*/ 1873399 w 3496422"/>
              <a:gd name="connsiteY1" fmla="*/ 0 h 6858000"/>
              <a:gd name="connsiteX2" fmla="*/ 1895523 w 3496422"/>
              <a:gd name="connsiteY2" fmla="*/ 14997 h 6858000"/>
              <a:gd name="connsiteX3" fmla="*/ 3496422 w 3496422"/>
              <a:gd name="connsiteY3" fmla="*/ 3621656 h 6858000"/>
              <a:gd name="connsiteX4" fmla="*/ 1622072 w 3496422"/>
              <a:gd name="connsiteY4" fmla="*/ 6374814 h 6858000"/>
              <a:gd name="connsiteX5" fmla="*/ 1105424 w 3496422"/>
              <a:gd name="connsiteY5" fmla="*/ 6780599 h 6858000"/>
              <a:gd name="connsiteX6" fmla="*/ 993668 w 3496422"/>
              <a:gd name="connsiteY6" fmla="*/ 6858000 h 6858000"/>
              <a:gd name="connsiteX7" fmla="*/ 0 w 3496422"/>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96422" h="6858000">
                <a:moveTo>
                  <a:pt x="0" y="0"/>
                </a:moveTo>
                <a:lnTo>
                  <a:pt x="1873399" y="0"/>
                </a:lnTo>
                <a:lnTo>
                  <a:pt x="1895523" y="14997"/>
                </a:lnTo>
                <a:cubicBezTo>
                  <a:pt x="2922686" y="754641"/>
                  <a:pt x="3496422" y="2093192"/>
                  <a:pt x="3496422" y="3621656"/>
                </a:cubicBezTo>
                <a:cubicBezTo>
                  <a:pt x="3496422" y="4969131"/>
                  <a:pt x="2567697" y="5602839"/>
                  <a:pt x="1622072" y="6374814"/>
                </a:cubicBezTo>
                <a:cubicBezTo>
                  <a:pt x="1449869" y="6515397"/>
                  <a:pt x="1279242" y="6653108"/>
                  <a:pt x="1105424" y="6780599"/>
                </a:cubicBezTo>
                <a:lnTo>
                  <a:pt x="993668" y="6858000"/>
                </a:lnTo>
                <a:lnTo>
                  <a:pt x="0" y="6858000"/>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p:cNvSpPr>
            <a:spLocks noGrp="1"/>
          </p:cNvSpPr>
          <p:nvPr>
            <p:ph type="ctrTitle"/>
          </p:nvPr>
        </p:nvSpPr>
        <p:spPr>
          <a:xfrm>
            <a:off x="4654295" y="1346268"/>
            <a:ext cx="7060135" cy="3285207"/>
          </a:xfrm>
        </p:spPr>
        <p:txBody>
          <a:bodyPr anchor="b">
            <a:noAutofit/>
          </a:bodyPr>
          <a:lstStyle>
            <a:lvl1pPr algn="l">
              <a:lnSpc>
                <a:spcPct val="120000"/>
              </a:lnSpc>
              <a:defRPr sz="540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4662312" y="4631475"/>
            <a:ext cx="7052117" cy="1150200"/>
          </a:xfrm>
        </p:spPr>
        <p:txBody>
          <a:bodyPr lIns="109728" tIns="109728" rIns="109728" bIns="91440" anchor="t">
            <a:normAutofit/>
          </a:bodyPr>
          <a:lstStyle>
            <a:lvl1pPr marL="0" indent="0" algn="l">
              <a:lnSpc>
                <a:spcPct val="130000"/>
              </a:lnSpc>
              <a:buNone/>
              <a:defRPr sz="2400" baseline="0">
                <a:solidFill>
                  <a:schemeClr val="tx1">
                    <a:lumMod val="85000"/>
                    <a:lumOff val="1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0" name="Date Placeholder 9">
            <a:extLst>
              <a:ext uri="{FF2B5EF4-FFF2-40B4-BE49-F238E27FC236}">
                <a16:creationId xmlns:a16="http://schemas.microsoft.com/office/drawing/2014/main" id="{123E5C65-E22A-4865-9449-10140D62B655}"/>
              </a:ext>
            </a:extLst>
          </p:cNvPr>
          <p:cNvSpPr>
            <a:spLocks noGrp="1"/>
          </p:cNvSpPr>
          <p:nvPr>
            <p:ph type="dt" sz="half" idx="10"/>
          </p:nvPr>
        </p:nvSpPr>
        <p:spPr>
          <a:xfrm>
            <a:off x="4654295" y="617415"/>
            <a:ext cx="7123723" cy="457200"/>
          </a:xfrm>
        </p:spPr>
        <p:txBody>
          <a:bodyPr/>
          <a:lstStyle>
            <a:lvl1pPr algn="l">
              <a:defRPr/>
            </a:lvl1pPr>
          </a:lstStyle>
          <a:p>
            <a:fld id="{8A04E66D-C7F5-F640-99C3-84A856006350}" type="datetime1">
              <a:rPr lang="tr-TR" smtClean="0"/>
              <a:t>25.09.2024</a:t>
            </a:fld>
            <a:endParaRPr lang="en-US" dirty="0"/>
          </a:p>
        </p:txBody>
      </p:sp>
      <p:sp>
        <p:nvSpPr>
          <p:cNvPr id="24" name="Footer Placeholder 23">
            <a:extLst>
              <a:ext uri="{FF2B5EF4-FFF2-40B4-BE49-F238E27FC236}">
                <a16:creationId xmlns:a16="http://schemas.microsoft.com/office/drawing/2014/main" id="{EF9C3DE0-E7F5-4B4D-B5AF-CDE724CE79A3}"/>
              </a:ext>
            </a:extLst>
          </p:cNvPr>
          <p:cNvSpPr>
            <a:spLocks noGrp="1"/>
          </p:cNvSpPr>
          <p:nvPr>
            <p:ph type="ftr" sz="quarter" idx="11"/>
          </p:nvPr>
        </p:nvSpPr>
        <p:spPr>
          <a:xfrm>
            <a:off x="4654295" y="6170490"/>
            <a:ext cx="5588349" cy="457200"/>
          </a:xfrm>
        </p:spPr>
        <p:txBody>
          <a:bodyPr/>
          <a:lstStyle/>
          <a:p>
            <a:endParaRPr lang="en-US" dirty="0"/>
          </a:p>
        </p:txBody>
      </p:sp>
      <p:sp>
        <p:nvSpPr>
          <p:cNvPr id="25" name="Slide Number Placeholder 24">
            <a:extLst>
              <a:ext uri="{FF2B5EF4-FFF2-40B4-BE49-F238E27FC236}">
                <a16:creationId xmlns:a16="http://schemas.microsoft.com/office/drawing/2014/main" id="{48C1E146-840A-4217-B63E-62E5CF8909C2}"/>
              </a:ext>
            </a:extLst>
          </p:cNvPr>
          <p:cNvSpPr>
            <a:spLocks noGrp="1"/>
          </p:cNvSpPr>
          <p:nvPr>
            <p:ph type="sldNum" sz="quarter" idx="12"/>
          </p:nvPr>
        </p:nvSpPr>
        <p:spPr>
          <a:xfrm>
            <a:off x="10515600" y="6170490"/>
            <a:ext cx="1198829" cy="457200"/>
          </a:xfrm>
        </p:spPr>
        <p:txBody>
          <a:bodyPr/>
          <a:lstStyle>
            <a:lvl1pPr algn="r">
              <a:defRPr/>
            </a:lvl1pPr>
          </a:lstStyle>
          <a:p>
            <a:fld id="{FAEF9944-A4F6-4C59-AEBD-678D6480B8EA}" type="slidenum">
              <a:rPr lang="en-US" smtClean="0"/>
              <a:pPr/>
              <a:t>‹#›</a:t>
            </a:fld>
            <a:endParaRPr lang="en-US" dirty="0"/>
          </a:p>
        </p:txBody>
      </p:sp>
      <p:sp>
        <p:nvSpPr>
          <p:cNvPr id="4" name="Freeform: Shape 3">
            <a:extLst>
              <a:ext uri="{FF2B5EF4-FFF2-40B4-BE49-F238E27FC236}">
                <a16:creationId xmlns:a16="http://schemas.microsoft.com/office/drawing/2014/main" id="{8CD419D4-EA9D-42D9-BF62-B07F0B7B672B}"/>
              </a:ext>
            </a:extLst>
          </p:cNvPr>
          <p:cNvSpPr/>
          <p:nvPr/>
        </p:nvSpPr>
        <p:spPr>
          <a:xfrm>
            <a:off x="1375409" y="0"/>
            <a:ext cx="2529723" cy="6858000"/>
          </a:xfrm>
          <a:custGeom>
            <a:avLst/>
            <a:gdLst>
              <a:gd name="connsiteX0" fmla="*/ 1258269 w 2529723"/>
              <a:gd name="connsiteY0" fmla="*/ 0 h 6858000"/>
              <a:gd name="connsiteX1" fmla="*/ 1275627 w 2529723"/>
              <a:gd name="connsiteY1" fmla="*/ 0 h 6858000"/>
              <a:gd name="connsiteX2" fmla="*/ 1302560 w 2529723"/>
              <a:gd name="connsiteY2" fmla="*/ 24338 h 6858000"/>
              <a:gd name="connsiteX3" fmla="*/ 2522825 w 2529723"/>
              <a:gd name="connsiteY3" fmla="*/ 3678515 h 6858000"/>
              <a:gd name="connsiteX4" fmla="*/ 557500 w 2529723"/>
              <a:gd name="connsiteY4" fmla="*/ 6451411 h 6858000"/>
              <a:gd name="connsiteX5" fmla="*/ 32482 w 2529723"/>
              <a:gd name="connsiteY5" fmla="*/ 6849373 h 6858000"/>
              <a:gd name="connsiteX6" fmla="*/ 19531 w 2529723"/>
              <a:gd name="connsiteY6" fmla="*/ 6858000 h 6858000"/>
              <a:gd name="connsiteX7" fmla="*/ 0 w 2529723"/>
              <a:gd name="connsiteY7" fmla="*/ 6858000 h 6858000"/>
              <a:gd name="connsiteX8" fmla="*/ 14202 w 2529723"/>
              <a:gd name="connsiteY8" fmla="*/ 6848540 h 6858000"/>
              <a:gd name="connsiteX9" fmla="*/ 539221 w 2529723"/>
              <a:gd name="connsiteY9" fmla="*/ 6450578 h 6858000"/>
              <a:gd name="connsiteX10" fmla="*/ 2504546 w 2529723"/>
              <a:gd name="connsiteY10" fmla="*/ 3677682 h 6858000"/>
              <a:gd name="connsiteX11" fmla="*/ 1284280 w 2529723"/>
              <a:gd name="connsiteY11" fmla="*/ 235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5" name="Freeform: Shape 4">
            <a:extLst>
              <a:ext uri="{FF2B5EF4-FFF2-40B4-BE49-F238E27FC236}">
                <a16:creationId xmlns:a16="http://schemas.microsoft.com/office/drawing/2014/main" id="{1C6FEC9B-9608-4181-A9E5-A1B80E72021C}"/>
              </a:ext>
            </a:extLst>
          </p:cNvPr>
          <p:cNvSpPr/>
          <p:nvPr/>
        </p:nvSpPr>
        <p:spPr>
          <a:xfrm>
            <a:off x="1155402" y="0"/>
            <a:ext cx="2536434" cy="6858000"/>
          </a:xfrm>
          <a:custGeom>
            <a:avLst/>
            <a:gdLst>
              <a:gd name="connsiteX0" fmla="*/ 879731 w 2536434"/>
              <a:gd name="connsiteY0" fmla="*/ 0 h 6858000"/>
              <a:gd name="connsiteX1" fmla="*/ 913411 w 2536434"/>
              <a:gd name="connsiteY1" fmla="*/ 0 h 6858000"/>
              <a:gd name="connsiteX2" fmla="*/ 935535 w 2536434"/>
              <a:gd name="connsiteY2" fmla="*/ 14997 h 6858000"/>
              <a:gd name="connsiteX3" fmla="*/ 2536434 w 2536434"/>
              <a:gd name="connsiteY3" fmla="*/ 3621656 h 6858000"/>
              <a:gd name="connsiteX4" fmla="*/ 662084 w 2536434"/>
              <a:gd name="connsiteY4" fmla="*/ 6374814 h 6858000"/>
              <a:gd name="connsiteX5" fmla="*/ 145436 w 2536434"/>
              <a:gd name="connsiteY5" fmla="*/ 6780599 h 6858000"/>
              <a:gd name="connsiteX6" fmla="*/ 33680 w 2536434"/>
              <a:gd name="connsiteY6" fmla="*/ 6858000 h 6858000"/>
              <a:gd name="connsiteX7" fmla="*/ 0 w 2536434"/>
              <a:gd name="connsiteY7" fmla="*/ 6858000 h 6858000"/>
              <a:gd name="connsiteX8" fmla="*/ 111756 w 2536434"/>
              <a:gd name="connsiteY8" fmla="*/ 6780599 h 6858000"/>
              <a:gd name="connsiteX9" fmla="*/ 628404 w 2536434"/>
              <a:gd name="connsiteY9" fmla="*/ 6374814 h 6858000"/>
              <a:gd name="connsiteX10" fmla="*/ 2502754 w 2536434"/>
              <a:gd name="connsiteY10" fmla="*/ 3621656 h 6858000"/>
              <a:gd name="connsiteX11" fmla="*/ 901855 w 2536434"/>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36434" h="6858000">
                <a:moveTo>
                  <a:pt x="879731" y="0"/>
                </a:moveTo>
                <a:lnTo>
                  <a:pt x="913411" y="0"/>
                </a:lnTo>
                <a:lnTo>
                  <a:pt x="935535" y="14997"/>
                </a:lnTo>
                <a:cubicBezTo>
                  <a:pt x="1962698" y="754641"/>
                  <a:pt x="2536434" y="2093192"/>
                  <a:pt x="2536434" y="3621656"/>
                </a:cubicBezTo>
                <a:cubicBezTo>
                  <a:pt x="2536434" y="4969131"/>
                  <a:pt x="1607709" y="5602839"/>
                  <a:pt x="662084" y="6374814"/>
                </a:cubicBezTo>
                <a:cubicBezTo>
                  <a:pt x="489881" y="6515397"/>
                  <a:pt x="319254" y="6653108"/>
                  <a:pt x="145436" y="6780599"/>
                </a:cubicBezTo>
                <a:lnTo>
                  <a:pt x="33680"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6" name="Freeform: Shape 5">
            <a:extLst>
              <a:ext uri="{FF2B5EF4-FFF2-40B4-BE49-F238E27FC236}">
                <a16:creationId xmlns:a16="http://schemas.microsoft.com/office/drawing/2014/main" id="{AB1564ED-F26F-451D-97D6-A6EC3E83FD55}"/>
              </a:ext>
            </a:extLst>
          </p:cNvPr>
          <p:cNvSpPr/>
          <p:nvPr/>
        </p:nvSpPr>
        <p:spPr>
          <a:xfrm>
            <a:off x="924161" y="0"/>
            <a:ext cx="2261351"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Tree>
    <p:extLst>
      <p:ext uri="{BB962C8B-B14F-4D97-AF65-F5344CB8AC3E}">
        <p14:creationId xmlns:p14="http://schemas.microsoft.com/office/powerpoint/2010/main" val="23478153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Date Placeholder 9">
            <a:extLst>
              <a:ext uri="{FF2B5EF4-FFF2-40B4-BE49-F238E27FC236}">
                <a16:creationId xmlns:a16="http://schemas.microsoft.com/office/drawing/2014/main" id="{6923EF53-7767-4C94-BEF6-D452927945DA}"/>
              </a:ext>
            </a:extLst>
          </p:cNvPr>
          <p:cNvSpPr>
            <a:spLocks noGrp="1"/>
          </p:cNvSpPr>
          <p:nvPr>
            <p:ph type="dt" sz="half" idx="10"/>
          </p:nvPr>
        </p:nvSpPr>
        <p:spPr/>
        <p:txBody>
          <a:bodyPr/>
          <a:lstStyle/>
          <a:p>
            <a:fld id="{5DE1421E-748F-B449-9747-CCC1712D094A}" type="datetime1">
              <a:rPr lang="tr-TR" smtClean="0"/>
              <a:t>25.09.2024</a:t>
            </a:fld>
            <a:endParaRPr lang="en-US" dirty="0"/>
          </a:p>
        </p:txBody>
      </p:sp>
      <p:sp>
        <p:nvSpPr>
          <p:cNvPr id="11" name="Footer Placeholder 10">
            <a:extLst>
              <a:ext uri="{FF2B5EF4-FFF2-40B4-BE49-F238E27FC236}">
                <a16:creationId xmlns:a16="http://schemas.microsoft.com/office/drawing/2014/main" id="{ACF12700-F905-4CFA-970C-C81E05A64D5B}"/>
              </a:ext>
            </a:extLst>
          </p:cNvPr>
          <p:cNvSpPr>
            <a:spLocks noGrp="1"/>
          </p:cNvSpPr>
          <p:nvPr>
            <p:ph type="ftr" sz="quarter" idx="11"/>
          </p:nvPr>
        </p:nvSpPr>
        <p:spPr/>
        <p:txBody>
          <a:bodyPr/>
          <a:lstStyle/>
          <a:p>
            <a:endParaRPr lang="en-US" dirty="0"/>
          </a:p>
        </p:txBody>
      </p:sp>
      <p:sp>
        <p:nvSpPr>
          <p:cNvPr id="12" name="Slide Number Placeholder 11">
            <a:extLst>
              <a:ext uri="{FF2B5EF4-FFF2-40B4-BE49-F238E27FC236}">
                <a16:creationId xmlns:a16="http://schemas.microsoft.com/office/drawing/2014/main" id="{DA1B1EE2-BCA3-432B-A32D-B04C7F1DD93F}"/>
              </a:ext>
            </a:extLst>
          </p:cNvPr>
          <p:cNvSpPr>
            <a:spLocks noGrp="1"/>
          </p:cNvSpPr>
          <p:nvPr>
            <p:ph type="sldNum" sz="quarter" idx="12"/>
          </p:nvPr>
        </p:nvSpPr>
        <p:spPr/>
        <p:txBody>
          <a:bodyPr/>
          <a:lstStyle/>
          <a:p>
            <a:pPr algn="l"/>
            <a:fld id="{FAEF9944-A4F6-4C59-AEBD-678D6480B8EA}" type="slidenum">
              <a:rPr lang="en-US" smtClean="0"/>
              <a:pPr algn="l"/>
              <a:t>‹#›</a:t>
            </a:fld>
            <a:endParaRPr lang="en-US" dirty="0"/>
          </a:p>
        </p:txBody>
      </p:sp>
    </p:spTree>
    <p:extLst>
      <p:ext uri="{BB962C8B-B14F-4D97-AF65-F5344CB8AC3E}">
        <p14:creationId xmlns:p14="http://schemas.microsoft.com/office/powerpoint/2010/main" val="13501023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B84A89F5-6982-40AE-8108-88B93E85C8FF}"/>
              </a:ext>
            </a:extLst>
          </p:cNvPr>
          <p:cNvGrpSpPr/>
          <p:nvPr/>
        </p:nvGrpSpPr>
        <p:grpSpPr>
          <a:xfrm>
            <a:off x="3124577" y="0"/>
            <a:ext cx="4389519" cy="2916937"/>
            <a:chOff x="3124577" y="0"/>
            <a:chExt cx="4389519" cy="2916937"/>
          </a:xfrm>
        </p:grpSpPr>
        <p:sp>
          <p:nvSpPr>
            <p:cNvPr id="49" name="Freeform: Shape 48">
              <a:extLst>
                <a:ext uri="{FF2B5EF4-FFF2-40B4-BE49-F238E27FC236}">
                  <a16:creationId xmlns:a16="http://schemas.microsoft.com/office/drawing/2014/main" id="{B80BED93-E30B-4492-A268-84C33CA4F067}"/>
                </a:ext>
              </a:extLst>
            </p:cNvPr>
            <p:cNvSpPr/>
            <p:nvPr/>
          </p:nvSpPr>
          <p:spPr>
            <a:xfrm>
              <a:off x="3320637" y="0"/>
              <a:ext cx="4013331" cy="2742133"/>
            </a:xfrm>
            <a:custGeom>
              <a:avLst/>
              <a:gdLst>
                <a:gd name="connsiteX0" fmla="*/ 294151 w 4013331"/>
                <a:gd name="connsiteY0" fmla="*/ 0 h 2742133"/>
                <a:gd name="connsiteX1" fmla="*/ 3844057 w 4013331"/>
                <a:gd name="connsiteY1" fmla="*/ 0 h 2742133"/>
                <a:gd name="connsiteX2" fmla="*/ 3892490 w 4013331"/>
                <a:gd name="connsiteY2" fmla="*/ 131440 h 2742133"/>
                <a:gd name="connsiteX3" fmla="*/ 4013331 w 4013331"/>
                <a:gd name="connsiteY3" fmla="*/ 941251 h 2742133"/>
                <a:gd name="connsiteX4" fmla="*/ 3804827 w 4013331"/>
                <a:gd name="connsiteY4" fmla="*/ 1540292 h 2742133"/>
                <a:gd name="connsiteX5" fmla="*/ 3187498 w 4013331"/>
                <a:gd name="connsiteY5" fmla="*/ 2098087 h 2742133"/>
                <a:gd name="connsiteX6" fmla="*/ 3051769 w 4013331"/>
                <a:gd name="connsiteY6" fmla="*/ 2204787 h 2742133"/>
                <a:gd name="connsiteX7" fmla="*/ 1936476 w 4013331"/>
                <a:gd name="connsiteY7" fmla="*/ 2742133 h 2742133"/>
                <a:gd name="connsiteX8" fmla="*/ 467303 w 4013331"/>
                <a:gd name="connsiteY8" fmla="*/ 1868695 h 2742133"/>
                <a:gd name="connsiteX9" fmla="*/ 310732 w 4013331"/>
                <a:gd name="connsiteY9" fmla="*/ 1645244 h 2742133"/>
                <a:gd name="connsiteX10" fmla="*/ 0 w 4013331"/>
                <a:gd name="connsiteY10" fmla="*/ 941251 h 2742133"/>
                <a:gd name="connsiteX11" fmla="*/ 187749 w 4013331"/>
                <a:gd name="connsiteY11" fmla="*/ 183076 h 2742133"/>
                <a:gd name="connsiteX12" fmla="*/ 288888 w 4013331"/>
                <a:gd name="connsiteY12" fmla="*/ 7329 h 27421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013331" h="2742133">
                  <a:moveTo>
                    <a:pt x="294151" y="0"/>
                  </a:moveTo>
                  <a:lnTo>
                    <a:pt x="3844057" y="0"/>
                  </a:lnTo>
                  <a:lnTo>
                    <a:pt x="3892490" y="131440"/>
                  </a:lnTo>
                  <a:cubicBezTo>
                    <a:pt x="3971777" y="378867"/>
                    <a:pt x="4013331" y="652783"/>
                    <a:pt x="4013331" y="941251"/>
                  </a:cubicBezTo>
                  <a:cubicBezTo>
                    <a:pt x="4013331" y="1171430"/>
                    <a:pt x="3948997" y="1356167"/>
                    <a:pt x="3804827" y="1540292"/>
                  </a:cubicBezTo>
                  <a:cubicBezTo>
                    <a:pt x="3654026" y="1732895"/>
                    <a:pt x="3427436" y="1910292"/>
                    <a:pt x="3187498" y="2098087"/>
                  </a:cubicBezTo>
                  <a:cubicBezTo>
                    <a:pt x="3143231" y="2132693"/>
                    <a:pt x="3097499" y="2168522"/>
                    <a:pt x="3051769" y="2204787"/>
                  </a:cubicBezTo>
                  <a:cubicBezTo>
                    <a:pt x="2642425" y="2529345"/>
                    <a:pt x="2343664" y="2742133"/>
                    <a:pt x="1936476" y="2742133"/>
                  </a:cubicBezTo>
                  <a:cubicBezTo>
                    <a:pt x="1316045" y="2742133"/>
                    <a:pt x="876647" y="2480932"/>
                    <a:pt x="467303" y="1868695"/>
                  </a:cubicBezTo>
                  <a:cubicBezTo>
                    <a:pt x="413736" y="1788559"/>
                    <a:pt x="361372" y="1715679"/>
                    <a:pt x="310732" y="1645244"/>
                  </a:cubicBezTo>
                  <a:cubicBezTo>
                    <a:pt x="100850" y="1353195"/>
                    <a:pt x="0" y="1201315"/>
                    <a:pt x="0" y="941251"/>
                  </a:cubicBezTo>
                  <a:cubicBezTo>
                    <a:pt x="0" y="683021"/>
                    <a:pt x="63214" y="427935"/>
                    <a:pt x="187749" y="183076"/>
                  </a:cubicBezTo>
                  <a:cubicBezTo>
                    <a:pt x="218215" y="123194"/>
                    <a:pt x="251953" y="64578"/>
                    <a:pt x="288888" y="7329"/>
                  </a:cubicBez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50" name="Freeform: Shape 49">
              <a:extLst>
                <a:ext uri="{FF2B5EF4-FFF2-40B4-BE49-F238E27FC236}">
                  <a16:creationId xmlns:a16="http://schemas.microsoft.com/office/drawing/2014/main" id="{965F60C1-CD8B-4326-9B24-3D197CF382A6}"/>
                </a:ext>
              </a:extLst>
            </p:cNvPr>
            <p:cNvSpPr/>
            <p:nvPr/>
          </p:nvSpPr>
          <p:spPr>
            <a:xfrm>
              <a:off x="3566319" y="0"/>
              <a:ext cx="3401415" cy="2440484"/>
            </a:xfrm>
            <a:custGeom>
              <a:avLst/>
              <a:gdLst>
                <a:gd name="connsiteX0" fmla="*/ 332917 w 3401415"/>
                <a:gd name="connsiteY0" fmla="*/ 0 h 2440484"/>
                <a:gd name="connsiteX1" fmla="*/ 3207137 w 3401415"/>
                <a:gd name="connsiteY1" fmla="*/ 0 h 2440484"/>
                <a:gd name="connsiteX2" fmla="*/ 3242654 w 3401415"/>
                <a:gd name="connsiteY2" fmla="*/ 74937 h 2440484"/>
                <a:gd name="connsiteX3" fmla="*/ 3401415 w 3401415"/>
                <a:gd name="connsiteY3" fmla="*/ 914184 h 2440484"/>
                <a:gd name="connsiteX4" fmla="*/ 3224702 w 3401415"/>
                <a:gd name="connsiteY4" fmla="*/ 1421888 h 2440484"/>
                <a:gd name="connsiteX5" fmla="*/ 2701498 w 3401415"/>
                <a:gd name="connsiteY5" fmla="*/ 1894635 h 2440484"/>
                <a:gd name="connsiteX6" fmla="*/ 2586463 w 3401415"/>
                <a:gd name="connsiteY6" fmla="*/ 1985068 h 2440484"/>
                <a:gd name="connsiteX7" fmla="*/ 1641219 w 3401415"/>
                <a:gd name="connsiteY7" fmla="*/ 2440484 h 2440484"/>
                <a:gd name="connsiteX8" fmla="*/ 396053 w 3401415"/>
                <a:gd name="connsiteY8" fmla="*/ 1700219 h 2440484"/>
                <a:gd name="connsiteX9" fmla="*/ 263354 w 3401415"/>
                <a:gd name="connsiteY9" fmla="*/ 1510839 h 2440484"/>
                <a:gd name="connsiteX10" fmla="*/ 0 w 3401415"/>
                <a:gd name="connsiteY10" fmla="*/ 914184 h 2440484"/>
                <a:gd name="connsiteX11" fmla="*/ 159122 w 3401415"/>
                <a:gd name="connsiteY11" fmla="*/ 271610 h 2440484"/>
                <a:gd name="connsiteX12" fmla="*/ 244841 w 3401415"/>
                <a:gd name="connsiteY12" fmla="*/ 122658 h 2440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01415" h="2440484">
                  <a:moveTo>
                    <a:pt x="332917" y="0"/>
                  </a:moveTo>
                  <a:lnTo>
                    <a:pt x="3207137" y="0"/>
                  </a:lnTo>
                  <a:lnTo>
                    <a:pt x="3242654" y="74937"/>
                  </a:lnTo>
                  <a:cubicBezTo>
                    <a:pt x="3346386" y="322243"/>
                    <a:pt x="3401415" y="608579"/>
                    <a:pt x="3401415" y="914184"/>
                  </a:cubicBezTo>
                  <a:cubicBezTo>
                    <a:pt x="3401415" y="1109268"/>
                    <a:pt x="3346890" y="1265837"/>
                    <a:pt x="3224702" y="1421888"/>
                  </a:cubicBezTo>
                  <a:cubicBezTo>
                    <a:pt x="3096894" y="1585125"/>
                    <a:pt x="2904852" y="1735475"/>
                    <a:pt x="2701498" y="1894635"/>
                  </a:cubicBezTo>
                  <a:cubicBezTo>
                    <a:pt x="2663980" y="1923966"/>
                    <a:pt x="2625221" y="1954332"/>
                    <a:pt x="2586463" y="1985068"/>
                  </a:cubicBezTo>
                  <a:cubicBezTo>
                    <a:pt x="2239532" y="2260140"/>
                    <a:pt x="1986324" y="2440484"/>
                    <a:pt x="1641219" y="2440484"/>
                  </a:cubicBezTo>
                  <a:cubicBezTo>
                    <a:pt x="1115386" y="2440484"/>
                    <a:pt x="742984" y="2219109"/>
                    <a:pt x="396053" y="1700219"/>
                  </a:cubicBezTo>
                  <a:cubicBezTo>
                    <a:pt x="350653" y="1632303"/>
                    <a:pt x="306273" y="1570535"/>
                    <a:pt x="263354" y="1510839"/>
                  </a:cubicBezTo>
                  <a:cubicBezTo>
                    <a:pt x="85473" y="1263318"/>
                    <a:pt x="0" y="1134597"/>
                    <a:pt x="0" y="914184"/>
                  </a:cubicBezTo>
                  <a:cubicBezTo>
                    <a:pt x="0" y="695327"/>
                    <a:pt x="53576" y="479135"/>
                    <a:pt x="159122" y="271610"/>
                  </a:cubicBezTo>
                  <a:cubicBezTo>
                    <a:pt x="184943" y="220858"/>
                    <a:pt x="213538" y="171179"/>
                    <a:pt x="244841" y="122658"/>
                  </a:cubicBezTo>
                  <a:close/>
                </a:path>
              </a:pathLst>
            </a:custGeom>
            <a:noFill/>
            <a:ln w="15875">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51" name="Freeform: Shape 50">
              <a:extLst>
                <a:ext uri="{FF2B5EF4-FFF2-40B4-BE49-F238E27FC236}">
                  <a16:creationId xmlns:a16="http://schemas.microsoft.com/office/drawing/2014/main" id="{69511D06-104E-440E-8049-4CDCE4B87E96}"/>
                </a:ext>
              </a:extLst>
            </p:cNvPr>
            <p:cNvSpPr/>
            <p:nvPr/>
          </p:nvSpPr>
          <p:spPr>
            <a:xfrm>
              <a:off x="3232490" y="0"/>
              <a:ext cx="4164597" cy="2817185"/>
            </a:xfrm>
            <a:custGeom>
              <a:avLst/>
              <a:gdLst>
                <a:gd name="connsiteX0" fmla="*/ 237339 w 4130517"/>
                <a:gd name="connsiteY0" fmla="*/ 0 h 2806419"/>
                <a:gd name="connsiteX1" fmla="*/ 3997489 w 4130517"/>
                <a:gd name="connsiteY1" fmla="*/ 0 h 2806419"/>
                <a:gd name="connsiteX2" fmla="*/ 4006148 w 4130517"/>
                <a:gd name="connsiteY2" fmla="*/ 24333 h 2806419"/>
                <a:gd name="connsiteX3" fmla="*/ 4130517 w 4130517"/>
                <a:gd name="connsiteY3" fmla="*/ 887307 h 2806419"/>
                <a:gd name="connsiteX4" fmla="*/ 3915925 w 4130517"/>
                <a:gd name="connsiteY4" fmla="*/ 1525677 h 2806419"/>
                <a:gd name="connsiteX5" fmla="*/ 3280571 w 4130517"/>
                <a:gd name="connsiteY5" fmla="*/ 2120090 h 2806419"/>
                <a:gd name="connsiteX6" fmla="*/ 3140878 w 4130517"/>
                <a:gd name="connsiteY6" fmla="*/ 2233796 h 2806419"/>
                <a:gd name="connsiteX7" fmla="*/ 1993019 w 4130517"/>
                <a:gd name="connsiteY7" fmla="*/ 2806419 h 2806419"/>
                <a:gd name="connsiteX8" fmla="*/ 480948 w 4130517"/>
                <a:gd name="connsiteY8" fmla="*/ 1875638 h 2806419"/>
                <a:gd name="connsiteX9" fmla="*/ 319805 w 4130517"/>
                <a:gd name="connsiteY9" fmla="*/ 1637519 h 2806419"/>
                <a:gd name="connsiteX10" fmla="*/ 0 w 4130517"/>
                <a:gd name="connsiteY10" fmla="*/ 887307 h 2806419"/>
                <a:gd name="connsiteX11" fmla="*/ 193231 w 4130517"/>
                <a:gd name="connsiteY11" fmla="*/ 79360 h 2806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130517" h="2806419">
                  <a:moveTo>
                    <a:pt x="237339" y="0"/>
                  </a:moveTo>
                  <a:lnTo>
                    <a:pt x="3997489" y="0"/>
                  </a:lnTo>
                  <a:lnTo>
                    <a:pt x="4006148" y="24333"/>
                  </a:lnTo>
                  <a:cubicBezTo>
                    <a:pt x="4087750" y="288004"/>
                    <a:pt x="4130517" y="579903"/>
                    <a:pt x="4130517" y="887307"/>
                  </a:cubicBezTo>
                  <a:cubicBezTo>
                    <a:pt x="4130517" y="1132599"/>
                    <a:pt x="4064304" y="1329464"/>
                    <a:pt x="3915925" y="1525677"/>
                  </a:cubicBezTo>
                  <a:cubicBezTo>
                    <a:pt x="3760721" y="1730924"/>
                    <a:pt x="3527514" y="1919967"/>
                    <a:pt x="3280571" y="2120090"/>
                  </a:cubicBezTo>
                  <a:cubicBezTo>
                    <a:pt x="3235011" y="2156968"/>
                    <a:pt x="3187944" y="2195151"/>
                    <a:pt x="3140878" y="2233796"/>
                  </a:cubicBezTo>
                  <a:cubicBezTo>
                    <a:pt x="2719582" y="2579662"/>
                    <a:pt x="2412097" y="2806419"/>
                    <a:pt x="1993019" y="2806419"/>
                  </a:cubicBezTo>
                  <a:cubicBezTo>
                    <a:pt x="1354472" y="2806419"/>
                    <a:pt x="902244" y="2528070"/>
                    <a:pt x="480948" y="1875638"/>
                  </a:cubicBezTo>
                  <a:cubicBezTo>
                    <a:pt x="425816" y="1790244"/>
                    <a:pt x="371924" y="1712578"/>
                    <a:pt x="319805" y="1637519"/>
                  </a:cubicBezTo>
                  <a:cubicBezTo>
                    <a:pt x="103795" y="1326296"/>
                    <a:pt x="0" y="1164446"/>
                    <a:pt x="0" y="887307"/>
                  </a:cubicBezTo>
                  <a:cubicBezTo>
                    <a:pt x="0" y="612125"/>
                    <a:pt x="65060" y="340293"/>
                    <a:pt x="193231" y="79360"/>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52" name="Freeform: Shape 51">
              <a:extLst>
                <a:ext uri="{FF2B5EF4-FFF2-40B4-BE49-F238E27FC236}">
                  <a16:creationId xmlns:a16="http://schemas.microsoft.com/office/drawing/2014/main" id="{164F6B39-7B0A-4839-9F52-1FFA2044F248}"/>
                </a:ext>
              </a:extLst>
            </p:cNvPr>
            <p:cNvSpPr/>
            <p:nvPr/>
          </p:nvSpPr>
          <p:spPr>
            <a:xfrm>
              <a:off x="3124577" y="0"/>
              <a:ext cx="4389519" cy="2916937"/>
            </a:xfrm>
            <a:custGeom>
              <a:avLst/>
              <a:gdLst>
                <a:gd name="connsiteX0" fmla="*/ 208215 w 4389519"/>
                <a:gd name="connsiteY0" fmla="*/ 0 h 2916937"/>
                <a:gd name="connsiteX1" fmla="*/ 4284014 w 4389519"/>
                <a:gd name="connsiteY1" fmla="*/ 0 h 2916937"/>
                <a:gd name="connsiteX2" fmla="*/ 4335794 w 4389519"/>
                <a:gd name="connsiteY2" fmla="*/ 207911 h 2916937"/>
                <a:gd name="connsiteX3" fmla="*/ 4376420 w 4389519"/>
                <a:gd name="connsiteY3" fmla="*/ 1078865 h 2916937"/>
                <a:gd name="connsiteX4" fmla="*/ 4090147 w 4389519"/>
                <a:gd name="connsiteY4" fmla="*/ 1734728 h 2916937"/>
                <a:gd name="connsiteX5" fmla="*/ 3362552 w 4389519"/>
                <a:gd name="connsiteY5" fmla="*/ 2305097 h 2916937"/>
                <a:gd name="connsiteX6" fmla="*/ 3204152 w 4389519"/>
                <a:gd name="connsiteY6" fmla="*/ 2412521 h 2916937"/>
                <a:gd name="connsiteX7" fmla="*/ 1936072 w 4389519"/>
                <a:gd name="connsiteY7" fmla="*/ 2912360 h 2916937"/>
                <a:gd name="connsiteX8" fmla="*/ 421690 w 4389519"/>
                <a:gd name="connsiteY8" fmla="*/ 1787063 h 2916937"/>
                <a:gd name="connsiteX9" fmla="*/ 273167 w 4389519"/>
                <a:gd name="connsiteY9" fmla="*/ 1520080 h 2916937"/>
                <a:gd name="connsiteX10" fmla="*/ 4118 w 4389519"/>
                <a:gd name="connsiteY10" fmla="*/ 696338 h 2916937"/>
                <a:gd name="connsiteX11" fmla="*/ 175984 w 4389519"/>
                <a:gd name="connsiteY11" fmla="*/ 60381 h 2916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89519" h="2916937">
                  <a:moveTo>
                    <a:pt x="208215" y="0"/>
                  </a:moveTo>
                  <a:lnTo>
                    <a:pt x="4284014" y="0"/>
                  </a:lnTo>
                  <a:lnTo>
                    <a:pt x="4335794" y="207911"/>
                  </a:lnTo>
                  <a:cubicBezTo>
                    <a:pt x="4388748" y="479686"/>
                    <a:pt x="4403109" y="773803"/>
                    <a:pt x="4376420" y="1078865"/>
                  </a:cubicBezTo>
                  <a:cubicBezTo>
                    <a:pt x="4353703" y="1338514"/>
                    <a:pt x="4265383" y="1540772"/>
                    <a:pt x="4090147" y="1734728"/>
                  </a:cubicBezTo>
                  <a:cubicBezTo>
                    <a:pt x="3906850" y="1937616"/>
                    <a:pt x="3642485" y="2116128"/>
                    <a:pt x="3362552" y="2305097"/>
                  </a:cubicBezTo>
                  <a:cubicBezTo>
                    <a:pt x="3310910" y="2339914"/>
                    <a:pt x="3257553" y="2375972"/>
                    <a:pt x="3204152" y="2412521"/>
                  </a:cubicBezTo>
                  <a:cubicBezTo>
                    <a:pt x="2726165" y="2739616"/>
                    <a:pt x="2379682" y="2951171"/>
                    <a:pt x="1936072" y="2912360"/>
                  </a:cubicBezTo>
                  <a:cubicBezTo>
                    <a:pt x="1260148" y="2853224"/>
                    <a:pt x="807225" y="2516700"/>
                    <a:pt x="421690" y="1787063"/>
                  </a:cubicBezTo>
                  <a:cubicBezTo>
                    <a:pt x="371240" y="1691563"/>
                    <a:pt x="321385" y="1604361"/>
                    <a:pt x="273167" y="1520080"/>
                  </a:cubicBezTo>
                  <a:cubicBezTo>
                    <a:pt x="73334" y="1170636"/>
                    <a:pt x="-21548" y="989700"/>
                    <a:pt x="4118" y="696338"/>
                  </a:cubicBezTo>
                  <a:cubicBezTo>
                    <a:pt x="23232" y="477870"/>
                    <a:pt x="80908" y="264786"/>
                    <a:pt x="175984" y="60381"/>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grpSp>
      <p:grpSp>
        <p:nvGrpSpPr>
          <p:cNvPr id="8" name="Group 7">
            <a:extLst>
              <a:ext uri="{FF2B5EF4-FFF2-40B4-BE49-F238E27FC236}">
                <a16:creationId xmlns:a16="http://schemas.microsoft.com/office/drawing/2014/main" id="{03099122-D80B-4389-A1CF-52C635217F4B}"/>
              </a:ext>
            </a:extLst>
          </p:cNvPr>
          <p:cNvGrpSpPr/>
          <p:nvPr/>
        </p:nvGrpSpPr>
        <p:grpSpPr>
          <a:xfrm>
            <a:off x="8122942" y="0"/>
            <a:ext cx="4069058" cy="3547008"/>
            <a:chOff x="8122942" y="0"/>
            <a:chExt cx="4069058" cy="3547008"/>
          </a:xfrm>
        </p:grpSpPr>
        <p:sp>
          <p:nvSpPr>
            <p:cNvPr id="54" name="Freeform: Shape 53">
              <a:extLst>
                <a:ext uri="{FF2B5EF4-FFF2-40B4-BE49-F238E27FC236}">
                  <a16:creationId xmlns:a16="http://schemas.microsoft.com/office/drawing/2014/main" id="{CA535D59-CDAA-4AA9-84AC-A6142E857FE2}"/>
                </a:ext>
              </a:extLst>
            </p:cNvPr>
            <p:cNvSpPr/>
            <p:nvPr/>
          </p:nvSpPr>
          <p:spPr>
            <a:xfrm>
              <a:off x="8122942" y="0"/>
              <a:ext cx="4069058" cy="3547008"/>
            </a:xfrm>
            <a:custGeom>
              <a:avLst/>
              <a:gdLst>
                <a:gd name="connsiteX0" fmla="*/ 305212 w 4069058"/>
                <a:gd name="connsiteY0" fmla="*/ 0 h 3547008"/>
                <a:gd name="connsiteX1" fmla="*/ 4069058 w 4069058"/>
                <a:gd name="connsiteY1" fmla="*/ 0 h 3547008"/>
                <a:gd name="connsiteX2" fmla="*/ 4069058 w 4069058"/>
                <a:gd name="connsiteY2" fmla="*/ 2865785 h 3547008"/>
                <a:gd name="connsiteX3" fmla="*/ 3996814 w 4069058"/>
                <a:gd name="connsiteY3" fmla="*/ 2947457 h 3547008"/>
                <a:gd name="connsiteX4" fmla="*/ 2732780 w 4069058"/>
                <a:gd name="connsiteY4" fmla="*/ 3541640 h 3547008"/>
                <a:gd name="connsiteX5" fmla="*/ 1317550 w 4069058"/>
                <a:gd name="connsiteY5" fmla="*/ 3015110 h 3547008"/>
                <a:gd name="connsiteX6" fmla="*/ 1140977 w 4069058"/>
                <a:gd name="connsiteY6" fmla="*/ 2901419 h 3547008"/>
                <a:gd name="connsiteX7" fmla="*/ 330269 w 4069058"/>
                <a:gd name="connsiteY7" fmla="*/ 2297252 h 3547008"/>
                <a:gd name="connsiteX8" fmla="*/ 13299 w 4069058"/>
                <a:gd name="connsiteY8" fmla="*/ 1599966 h 3547008"/>
                <a:gd name="connsiteX9" fmla="*/ 217457 w 4069058"/>
                <a:gd name="connsiteY9" fmla="*/ 178659 h 3547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69058" h="3547008">
                  <a:moveTo>
                    <a:pt x="305212" y="0"/>
                  </a:moveTo>
                  <a:lnTo>
                    <a:pt x="4069058" y="0"/>
                  </a:lnTo>
                  <a:lnTo>
                    <a:pt x="4069058" y="2865785"/>
                  </a:lnTo>
                  <a:lnTo>
                    <a:pt x="3996814" y="2947457"/>
                  </a:lnTo>
                  <a:cubicBezTo>
                    <a:pt x="3654887" y="3311545"/>
                    <a:pt x="3252443" y="3496175"/>
                    <a:pt x="2732780" y="3541640"/>
                  </a:cubicBezTo>
                  <a:cubicBezTo>
                    <a:pt x="2236701" y="3585041"/>
                    <a:pt x="1850359" y="3361306"/>
                    <a:pt x="1317550" y="3015110"/>
                  </a:cubicBezTo>
                  <a:cubicBezTo>
                    <a:pt x="1258026" y="2976425"/>
                    <a:pt x="1198546" y="2938265"/>
                    <a:pt x="1140977" y="2901419"/>
                  </a:cubicBezTo>
                  <a:cubicBezTo>
                    <a:pt x="828927" y="2701433"/>
                    <a:pt x="534230" y="2512513"/>
                    <a:pt x="330269" y="2297252"/>
                  </a:cubicBezTo>
                  <a:cubicBezTo>
                    <a:pt x="135278" y="2091465"/>
                    <a:pt x="37487" y="1876435"/>
                    <a:pt x="13299" y="1599966"/>
                  </a:cubicBezTo>
                  <a:cubicBezTo>
                    <a:pt x="-32170" y="1080250"/>
                    <a:pt x="39709" y="589889"/>
                    <a:pt x="217457" y="178659"/>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55" name="Freeform: Shape 54">
              <a:extLst>
                <a:ext uri="{FF2B5EF4-FFF2-40B4-BE49-F238E27FC236}">
                  <a16:creationId xmlns:a16="http://schemas.microsoft.com/office/drawing/2014/main" id="{CD6948CC-6D51-4092-887C-B0664DC102C7}"/>
                </a:ext>
              </a:extLst>
            </p:cNvPr>
            <p:cNvSpPr/>
            <p:nvPr/>
          </p:nvSpPr>
          <p:spPr>
            <a:xfrm flipH="1">
              <a:off x="8319994" y="0"/>
              <a:ext cx="3872006" cy="3321595"/>
            </a:xfrm>
            <a:custGeom>
              <a:avLst/>
              <a:gdLst>
                <a:gd name="connsiteX0" fmla="*/ 3466434 w 3872006"/>
                <a:gd name="connsiteY0" fmla="*/ 0 h 3321595"/>
                <a:gd name="connsiteX1" fmla="*/ 65800 w 3872006"/>
                <a:gd name="connsiteY1" fmla="*/ 0 h 3321595"/>
                <a:gd name="connsiteX2" fmla="*/ 0 w 3872006"/>
                <a:gd name="connsiteY2" fmla="*/ 59511 h 3321595"/>
                <a:gd name="connsiteX3" fmla="*/ 0 w 3872006"/>
                <a:gd name="connsiteY3" fmla="*/ 2518435 h 3321595"/>
                <a:gd name="connsiteX4" fmla="*/ 80122 w 3872006"/>
                <a:gd name="connsiteY4" fmla="*/ 2618704 h 3321595"/>
                <a:gd name="connsiteX5" fmla="*/ 1549501 w 3872006"/>
                <a:gd name="connsiteY5" fmla="*/ 3321595 h 3321595"/>
                <a:gd name="connsiteX6" fmla="*/ 2796711 w 3872006"/>
                <a:gd name="connsiteY6" fmla="*/ 2749441 h 3321595"/>
                <a:gd name="connsiteX7" fmla="*/ 2948494 w 3872006"/>
                <a:gd name="connsiteY7" fmla="*/ 2635829 h 3321595"/>
                <a:gd name="connsiteX8" fmla="*/ 3638840 w 3872006"/>
                <a:gd name="connsiteY8" fmla="*/ 2041901 h 3321595"/>
                <a:gd name="connsiteX9" fmla="*/ 3872006 w 3872006"/>
                <a:gd name="connsiteY9" fmla="*/ 1404055 h 3321595"/>
                <a:gd name="connsiteX10" fmla="*/ 3467973 w 3872006"/>
                <a:gd name="connsiteY10" fmla="*/ 1974 h 3321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872006" h="3321595">
                  <a:moveTo>
                    <a:pt x="3466434" y="0"/>
                  </a:moveTo>
                  <a:lnTo>
                    <a:pt x="65800" y="0"/>
                  </a:lnTo>
                  <a:lnTo>
                    <a:pt x="0" y="59511"/>
                  </a:lnTo>
                  <a:lnTo>
                    <a:pt x="0" y="2518435"/>
                  </a:lnTo>
                  <a:lnTo>
                    <a:pt x="80122" y="2618704"/>
                  </a:lnTo>
                  <a:cubicBezTo>
                    <a:pt x="490323" y="3108658"/>
                    <a:pt x="942414" y="3321595"/>
                    <a:pt x="1549501" y="3321595"/>
                  </a:cubicBezTo>
                  <a:cubicBezTo>
                    <a:pt x="2004852" y="3321595"/>
                    <a:pt x="2338950" y="3095023"/>
                    <a:pt x="2796711" y="2749441"/>
                  </a:cubicBezTo>
                  <a:cubicBezTo>
                    <a:pt x="2847850" y="2710827"/>
                    <a:pt x="2898991" y="2672676"/>
                    <a:pt x="2948494" y="2635829"/>
                  </a:cubicBezTo>
                  <a:cubicBezTo>
                    <a:pt x="3216812" y="2435869"/>
                    <a:pt x="3470203" y="2246981"/>
                    <a:pt x="3638840" y="2041901"/>
                  </a:cubicBezTo>
                  <a:cubicBezTo>
                    <a:pt x="3800062" y="1845849"/>
                    <a:pt x="3872006" y="1649145"/>
                    <a:pt x="3872006" y="1404055"/>
                  </a:cubicBezTo>
                  <a:cubicBezTo>
                    <a:pt x="3872006" y="866538"/>
                    <a:pt x="3729694" y="376466"/>
                    <a:pt x="3467973" y="1974"/>
                  </a:cubicBez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6" name="Freeform: Shape 55">
              <a:extLst>
                <a:ext uri="{FF2B5EF4-FFF2-40B4-BE49-F238E27FC236}">
                  <a16:creationId xmlns:a16="http://schemas.microsoft.com/office/drawing/2014/main" id="{F5F9FD94-99CC-42AD-8E66-CF99E8FD5A94}"/>
                </a:ext>
              </a:extLst>
            </p:cNvPr>
            <p:cNvSpPr/>
            <p:nvPr/>
          </p:nvSpPr>
          <p:spPr>
            <a:xfrm flipH="1">
              <a:off x="8729240" y="9274"/>
              <a:ext cx="3462454" cy="3010961"/>
            </a:xfrm>
            <a:custGeom>
              <a:avLst/>
              <a:gdLst>
                <a:gd name="connsiteX0" fmla="*/ 2953507 w 3462454"/>
                <a:gd name="connsiteY0" fmla="*/ 0 h 3010961"/>
                <a:gd name="connsiteX1" fmla="*/ 477652 w 3462454"/>
                <a:gd name="connsiteY1" fmla="*/ 0 h 3010961"/>
                <a:gd name="connsiteX2" fmla="*/ 327396 w 3462454"/>
                <a:gd name="connsiteY2" fmla="*/ 113681 h 3010961"/>
                <a:gd name="connsiteX3" fmla="*/ 46554 w 3462454"/>
                <a:gd name="connsiteY3" fmla="*/ 391785 h 3010961"/>
                <a:gd name="connsiteX4" fmla="*/ 0 w 3462454"/>
                <a:gd name="connsiteY4" fmla="*/ 453516 h 3010961"/>
                <a:gd name="connsiteX5" fmla="*/ 0 w 3462454"/>
                <a:gd name="connsiteY5" fmla="*/ 2083461 h 3010961"/>
                <a:gd name="connsiteX6" fmla="*/ 26382 w 3462454"/>
                <a:gd name="connsiteY6" fmla="*/ 2118637 h 3010961"/>
                <a:gd name="connsiteX7" fmla="*/ 101620 w 3462454"/>
                <a:gd name="connsiteY7" fmla="*/ 2222744 h 3010961"/>
                <a:gd name="connsiteX8" fmla="*/ 1494064 w 3462454"/>
                <a:gd name="connsiteY8" fmla="*/ 3010961 h 3010961"/>
                <a:gd name="connsiteX9" fmla="*/ 2551110 w 3462454"/>
                <a:gd name="connsiteY9" fmla="*/ 2526044 h 3010961"/>
                <a:gd name="connsiteX10" fmla="*/ 2679751 w 3462454"/>
                <a:gd name="connsiteY10" fmla="*/ 2429754 h 3010961"/>
                <a:gd name="connsiteX11" fmla="*/ 3264840 w 3462454"/>
                <a:gd name="connsiteY11" fmla="*/ 1926383 h 3010961"/>
                <a:gd name="connsiteX12" fmla="*/ 3462454 w 3462454"/>
                <a:gd name="connsiteY12" fmla="*/ 1385790 h 3010961"/>
                <a:gd name="connsiteX13" fmla="*/ 3018820 w 3462454"/>
                <a:gd name="connsiteY13" fmla="*/ 67626 h 3010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462454" h="3010961">
                  <a:moveTo>
                    <a:pt x="2953507" y="0"/>
                  </a:moveTo>
                  <a:lnTo>
                    <a:pt x="477652" y="0"/>
                  </a:lnTo>
                  <a:lnTo>
                    <a:pt x="327396" y="113681"/>
                  </a:lnTo>
                  <a:cubicBezTo>
                    <a:pt x="222344" y="200626"/>
                    <a:pt x="128536" y="293564"/>
                    <a:pt x="46554" y="391785"/>
                  </a:cubicBezTo>
                  <a:lnTo>
                    <a:pt x="0" y="453516"/>
                  </a:lnTo>
                  <a:lnTo>
                    <a:pt x="0" y="2083461"/>
                  </a:lnTo>
                  <a:lnTo>
                    <a:pt x="26382" y="2118637"/>
                  </a:lnTo>
                  <a:cubicBezTo>
                    <a:pt x="51135" y="2152065"/>
                    <a:pt x="76235" y="2186586"/>
                    <a:pt x="101620" y="2222744"/>
                  </a:cubicBezTo>
                  <a:cubicBezTo>
                    <a:pt x="489585" y="2775245"/>
                    <a:pt x="906035" y="3010961"/>
                    <a:pt x="1494064" y="3010961"/>
                  </a:cubicBezTo>
                  <a:cubicBezTo>
                    <a:pt x="1879987" y="3010961"/>
                    <a:pt x="2163144" y="2818935"/>
                    <a:pt x="2551110" y="2526044"/>
                  </a:cubicBezTo>
                  <a:cubicBezTo>
                    <a:pt x="2594452" y="2493317"/>
                    <a:pt x="2637795" y="2460984"/>
                    <a:pt x="2679751" y="2429754"/>
                  </a:cubicBezTo>
                  <a:cubicBezTo>
                    <a:pt x="2907158" y="2260282"/>
                    <a:pt x="3121914" y="2100194"/>
                    <a:pt x="3264840" y="1926383"/>
                  </a:cubicBezTo>
                  <a:cubicBezTo>
                    <a:pt x="3401480" y="1760224"/>
                    <a:pt x="3462454" y="1593511"/>
                    <a:pt x="3462454" y="1385790"/>
                  </a:cubicBezTo>
                  <a:cubicBezTo>
                    <a:pt x="3462454" y="865148"/>
                    <a:pt x="3304918" y="397028"/>
                    <a:pt x="3018820" y="67626"/>
                  </a:cubicBezTo>
                  <a:close/>
                </a:path>
              </a:pathLst>
            </a:custGeom>
            <a:noFill/>
            <a:ln w="15875">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7" name="Freeform: Shape 56">
              <a:extLst>
                <a:ext uri="{FF2B5EF4-FFF2-40B4-BE49-F238E27FC236}">
                  <a16:creationId xmlns:a16="http://schemas.microsoft.com/office/drawing/2014/main" id="{F47D3E70-A759-410D-B5DB-855218E138C3}"/>
                </a:ext>
              </a:extLst>
            </p:cNvPr>
            <p:cNvSpPr/>
            <p:nvPr/>
          </p:nvSpPr>
          <p:spPr>
            <a:xfrm flipH="1">
              <a:off x="8243247" y="9274"/>
              <a:ext cx="3948447" cy="3411460"/>
            </a:xfrm>
            <a:custGeom>
              <a:avLst/>
              <a:gdLst>
                <a:gd name="connsiteX0" fmla="*/ 3564894 w 3904481"/>
                <a:gd name="connsiteY0" fmla="*/ 0 h 3411460"/>
                <a:gd name="connsiteX1" fmla="*/ 0 w 3904481"/>
                <a:gd name="connsiteY1" fmla="*/ 0 h 3411460"/>
                <a:gd name="connsiteX2" fmla="*/ 0 w 3904481"/>
                <a:gd name="connsiteY2" fmla="*/ 2659993 h 3411460"/>
                <a:gd name="connsiteX3" fmla="*/ 1876 w 3904481"/>
                <a:gd name="connsiteY3" fmla="*/ 2662425 h 3411460"/>
                <a:gd name="connsiteX4" fmla="*/ 1514161 w 3904481"/>
                <a:gd name="connsiteY4" fmla="*/ 3411460 h 3411460"/>
                <a:gd name="connsiteX5" fmla="*/ 2797788 w 3904481"/>
                <a:gd name="connsiteY5" fmla="*/ 2801744 h 3411460"/>
                <a:gd name="connsiteX6" fmla="*/ 2954004 w 3904481"/>
                <a:gd name="connsiteY6" fmla="*/ 2680673 h 3411460"/>
                <a:gd name="connsiteX7" fmla="*/ 3664508 w 3904481"/>
                <a:gd name="connsiteY7" fmla="*/ 2047754 h 3411460"/>
                <a:gd name="connsiteX8" fmla="*/ 3904481 w 3904481"/>
                <a:gd name="connsiteY8" fmla="*/ 1368033 h 3411460"/>
                <a:gd name="connsiteX9" fmla="*/ 3596499 w 3904481"/>
                <a:gd name="connsiteY9" fmla="*/ 52268 h 3411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904481" h="3411460">
                  <a:moveTo>
                    <a:pt x="3564894" y="0"/>
                  </a:moveTo>
                  <a:lnTo>
                    <a:pt x="0" y="0"/>
                  </a:lnTo>
                  <a:lnTo>
                    <a:pt x="0" y="2659993"/>
                  </a:lnTo>
                  <a:lnTo>
                    <a:pt x="1876" y="2662425"/>
                  </a:lnTo>
                  <a:cubicBezTo>
                    <a:pt x="424055" y="3184544"/>
                    <a:pt x="889346" y="3411460"/>
                    <a:pt x="1514161" y="3411460"/>
                  </a:cubicBezTo>
                  <a:cubicBezTo>
                    <a:pt x="1982808" y="3411460"/>
                    <a:pt x="2326661" y="3170014"/>
                    <a:pt x="2797788" y="2801744"/>
                  </a:cubicBezTo>
                  <a:cubicBezTo>
                    <a:pt x="2850420" y="2760595"/>
                    <a:pt x="2903054" y="2719940"/>
                    <a:pt x="2954004" y="2680673"/>
                  </a:cubicBezTo>
                  <a:cubicBezTo>
                    <a:pt x="3230156" y="2467586"/>
                    <a:pt x="3490946" y="2266297"/>
                    <a:pt x="3664508" y="2047754"/>
                  </a:cubicBezTo>
                  <a:cubicBezTo>
                    <a:pt x="3830437" y="1838832"/>
                    <a:pt x="3904481" y="1629214"/>
                    <a:pt x="3904481" y="1368033"/>
                  </a:cubicBezTo>
                  <a:cubicBezTo>
                    <a:pt x="3904481" y="877057"/>
                    <a:pt x="3796872" y="423228"/>
                    <a:pt x="3596499" y="52268"/>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grpSp>
        <p:nvGrpSpPr>
          <p:cNvPr id="9" name="Group 8">
            <a:extLst>
              <a:ext uri="{FF2B5EF4-FFF2-40B4-BE49-F238E27FC236}">
                <a16:creationId xmlns:a16="http://schemas.microsoft.com/office/drawing/2014/main" id="{90302A25-2D4F-4AD5-B0E9-C12184C3599E}"/>
              </a:ext>
            </a:extLst>
          </p:cNvPr>
          <p:cNvGrpSpPr/>
          <p:nvPr/>
        </p:nvGrpSpPr>
        <p:grpSpPr>
          <a:xfrm>
            <a:off x="-1" y="1355238"/>
            <a:ext cx="4381339" cy="5510713"/>
            <a:chOff x="0" y="1347287"/>
            <a:chExt cx="4259808" cy="5510713"/>
          </a:xfrm>
        </p:grpSpPr>
        <p:sp>
          <p:nvSpPr>
            <p:cNvPr id="59" name="Freeform: Shape 58">
              <a:extLst>
                <a:ext uri="{FF2B5EF4-FFF2-40B4-BE49-F238E27FC236}">
                  <a16:creationId xmlns:a16="http://schemas.microsoft.com/office/drawing/2014/main" id="{E227AF03-773A-4B1E-8FED-67198038E60D}"/>
                </a:ext>
              </a:extLst>
            </p:cNvPr>
            <p:cNvSpPr/>
            <p:nvPr/>
          </p:nvSpPr>
          <p:spPr>
            <a:xfrm>
              <a:off x="0" y="1676545"/>
              <a:ext cx="4174269" cy="5181455"/>
            </a:xfrm>
            <a:custGeom>
              <a:avLst/>
              <a:gdLst>
                <a:gd name="connsiteX0" fmla="*/ 1155130 w 4174269"/>
                <a:gd name="connsiteY0" fmla="*/ 990 h 5181455"/>
                <a:gd name="connsiteX1" fmla="*/ 2396955 w 4174269"/>
                <a:gd name="connsiteY1" fmla="*/ 367328 h 5181455"/>
                <a:gd name="connsiteX2" fmla="*/ 3827960 w 4174269"/>
                <a:gd name="connsiteY2" fmla="*/ 4749328 h 5181455"/>
                <a:gd name="connsiteX3" fmla="*/ 3561502 w 4174269"/>
                <a:gd name="connsiteY3" fmla="*/ 5090948 h 5181455"/>
                <a:gd name="connsiteX4" fmla="*/ 3452726 w 4174269"/>
                <a:gd name="connsiteY4" fmla="*/ 5181455 h 5181455"/>
                <a:gd name="connsiteX5" fmla="*/ 0 w 4174269"/>
                <a:gd name="connsiteY5" fmla="*/ 5181455 h 5181455"/>
                <a:gd name="connsiteX6" fmla="*/ 0 w 4174269"/>
                <a:gd name="connsiteY6" fmla="*/ 251605 h 5181455"/>
                <a:gd name="connsiteX7" fmla="*/ 157396 w 4174269"/>
                <a:gd name="connsiteY7" fmla="*/ 182600 h 5181455"/>
                <a:gd name="connsiteX8" fmla="*/ 1155130 w 4174269"/>
                <a:gd name="connsiteY8" fmla="*/ 990 h 5181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74269" h="5181455">
                  <a:moveTo>
                    <a:pt x="1155130" y="990"/>
                  </a:moveTo>
                  <a:cubicBezTo>
                    <a:pt x="1564667" y="12730"/>
                    <a:pt x="1984593" y="129250"/>
                    <a:pt x="2396955" y="367328"/>
                  </a:cubicBezTo>
                  <a:cubicBezTo>
                    <a:pt x="3871760" y="1218807"/>
                    <a:pt x="4678347" y="3276416"/>
                    <a:pt x="3827960" y="4749328"/>
                  </a:cubicBezTo>
                  <a:cubicBezTo>
                    <a:pt x="3748235" y="4887417"/>
                    <a:pt x="3658928" y="4998272"/>
                    <a:pt x="3561502" y="5090948"/>
                  </a:cubicBezTo>
                  <a:lnTo>
                    <a:pt x="3452726" y="5181455"/>
                  </a:lnTo>
                  <a:lnTo>
                    <a:pt x="0" y="5181455"/>
                  </a:lnTo>
                  <a:lnTo>
                    <a:pt x="0" y="251605"/>
                  </a:lnTo>
                  <a:lnTo>
                    <a:pt x="157396" y="182600"/>
                  </a:lnTo>
                  <a:cubicBezTo>
                    <a:pt x="475610" y="54980"/>
                    <a:pt x="811718" y="-8854"/>
                    <a:pt x="1155130" y="990"/>
                  </a:cubicBez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60" name="Freeform: Shape 59">
              <a:extLst>
                <a:ext uri="{FF2B5EF4-FFF2-40B4-BE49-F238E27FC236}">
                  <a16:creationId xmlns:a16="http://schemas.microsoft.com/office/drawing/2014/main" id="{D6FE8FAD-8A4A-49E1-AFAF-A074482295A9}"/>
                </a:ext>
              </a:extLst>
            </p:cNvPr>
            <p:cNvSpPr/>
            <p:nvPr/>
          </p:nvSpPr>
          <p:spPr>
            <a:xfrm>
              <a:off x="0" y="1347287"/>
              <a:ext cx="4259808" cy="5510713"/>
            </a:xfrm>
            <a:custGeom>
              <a:avLst/>
              <a:gdLst>
                <a:gd name="connsiteX0" fmla="*/ 948905 w 4259808"/>
                <a:gd name="connsiteY0" fmla="*/ 1556 h 5510713"/>
                <a:gd name="connsiteX1" fmla="*/ 2304106 w 4259808"/>
                <a:gd name="connsiteY1" fmla="*/ 405867 h 5510713"/>
                <a:gd name="connsiteX2" fmla="*/ 3890982 w 4259808"/>
                <a:gd name="connsiteY2" fmla="*/ 5156588 h 5510713"/>
                <a:gd name="connsiteX3" fmla="*/ 3680329 w 4259808"/>
                <a:gd name="connsiteY3" fmla="*/ 5445948 h 5510713"/>
                <a:gd name="connsiteX4" fmla="*/ 3616504 w 4259808"/>
                <a:gd name="connsiteY4" fmla="*/ 5510713 h 5510713"/>
                <a:gd name="connsiteX5" fmla="*/ 0 w 4259808"/>
                <a:gd name="connsiteY5" fmla="*/ 5510713 h 5510713"/>
                <a:gd name="connsiteX6" fmla="*/ 0 w 4259808"/>
                <a:gd name="connsiteY6" fmla="*/ 144797 h 5510713"/>
                <a:gd name="connsiteX7" fmla="*/ 164164 w 4259808"/>
                <a:gd name="connsiteY7" fmla="*/ 92266 h 5510713"/>
                <a:gd name="connsiteX8" fmla="*/ 948905 w 4259808"/>
                <a:gd name="connsiteY8" fmla="*/ 1556 h 5510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59808" h="5510713">
                  <a:moveTo>
                    <a:pt x="948905" y="1556"/>
                  </a:moveTo>
                  <a:cubicBezTo>
                    <a:pt x="1395136" y="16867"/>
                    <a:pt x="1853354" y="145625"/>
                    <a:pt x="2304106" y="405867"/>
                  </a:cubicBezTo>
                  <a:cubicBezTo>
                    <a:pt x="3916211" y="1336616"/>
                    <a:pt x="4808028" y="3568218"/>
                    <a:pt x="3890982" y="5156588"/>
                  </a:cubicBezTo>
                  <a:cubicBezTo>
                    <a:pt x="3826502" y="5268272"/>
                    <a:pt x="3756052" y="5363347"/>
                    <a:pt x="3680329" y="5445948"/>
                  </a:cubicBezTo>
                  <a:lnTo>
                    <a:pt x="3616504" y="5510713"/>
                  </a:lnTo>
                  <a:lnTo>
                    <a:pt x="0" y="5510713"/>
                  </a:lnTo>
                  <a:lnTo>
                    <a:pt x="0" y="144797"/>
                  </a:lnTo>
                  <a:lnTo>
                    <a:pt x="164164" y="92266"/>
                  </a:lnTo>
                  <a:cubicBezTo>
                    <a:pt x="418657" y="23914"/>
                    <a:pt x="681631" y="-7614"/>
                    <a:pt x="948905" y="1556"/>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61" name="Freeform: Shape 60">
              <a:extLst>
                <a:ext uri="{FF2B5EF4-FFF2-40B4-BE49-F238E27FC236}">
                  <a16:creationId xmlns:a16="http://schemas.microsoft.com/office/drawing/2014/main" id="{0A7C4DFB-FDFD-4F28-8B00-287EB75C79EB}"/>
                </a:ext>
              </a:extLst>
            </p:cNvPr>
            <p:cNvSpPr/>
            <p:nvPr/>
          </p:nvSpPr>
          <p:spPr>
            <a:xfrm>
              <a:off x="0" y="1592806"/>
              <a:ext cx="4029221" cy="5265194"/>
            </a:xfrm>
            <a:custGeom>
              <a:avLst/>
              <a:gdLst>
                <a:gd name="connsiteX0" fmla="*/ 812878 w 4029221"/>
                <a:gd name="connsiteY0" fmla="*/ 840 h 5265194"/>
                <a:gd name="connsiteX1" fmla="*/ 960980 w 4029221"/>
                <a:gd name="connsiteY1" fmla="*/ 1442 h 5265194"/>
                <a:gd name="connsiteX2" fmla="*/ 2216856 w 4029221"/>
                <a:gd name="connsiteY2" fmla="*/ 376120 h 5265194"/>
                <a:gd name="connsiteX3" fmla="*/ 3687427 w 4029221"/>
                <a:gd name="connsiteY3" fmla="*/ 4778650 h 5265194"/>
                <a:gd name="connsiteX4" fmla="*/ 3267677 w 4029221"/>
                <a:gd name="connsiteY4" fmla="*/ 5245601 h 5265194"/>
                <a:gd name="connsiteX5" fmla="*/ 3237167 w 4029221"/>
                <a:gd name="connsiteY5" fmla="*/ 5265194 h 5265194"/>
                <a:gd name="connsiteX6" fmla="*/ 0 w 4029221"/>
                <a:gd name="connsiteY6" fmla="*/ 5265194 h 5265194"/>
                <a:gd name="connsiteX7" fmla="*/ 0 w 4029221"/>
                <a:gd name="connsiteY7" fmla="*/ 162790 h 5265194"/>
                <a:gd name="connsiteX8" fmla="*/ 58408 w 4029221"/>
                <a:gd name="connsiteY8" fmla="*/ 139352 h 5265194"/>
                <a:gd name="connsiteX9" fmla="*/ 812878 w 4029221"/>
                <a:gd name="connsiteY9" fmla="*/ 840 h 5265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29221" h="5265194">
                  <a:moveTo>
                    <a:pt x="812878" y="840"/>
                  </a:moveTo>
                  <a:cubicBezTo>
                    <a:pt x="862065" y="-449"/>
                    <a:pt x="911443" y="-258"/>
                    <a:pt x="960980" y="1442"/>
                  </a:cubicBezTo>
                  <a:cubicBezTo>
                    <a:pt x="1374507" y="15631"/>
                    <a:pt x="1799140" y="134952"/>
                    <a:pt x="2216856" y="376120"/>
                  </a:cubicBezTo>
                  <a:cubicBezTo>
                    <a:pt x="3710806" y="1238652"/>
                    <a:pt x="4537261" y="3306696"/>
                    <a:pt x="3687427" y="4778650"/>
                  </a:cubicBezTo>
                  <a:cubicBezTo>
                    <a:pt x="3567917" y="4985647"/>
                    <a:pt x="3426282" y="5131074"/>
                    <a:pt x="3267677" y="5245601"/>
                  </a:cubicBezTo>
                  <a:lnTo>
                    <a:pt x="3237167" y="5265194"/>
                  </a:lnTo>
                  <a:lnTo>
                    <a:pt x="0" y="5265194"/>
                  </a:lnTo>
                  <a:lnTo>
                    <a:pt x="0" y="162790"/>
                  </a:lnTo>
                  <a:lnTo>
                    <a:pt x="58408" y="139352"/>
                  </a:lnTo>
                  <a:cubicBezTo>
                    <a:pt x="301661" y="55163"/>
                    <a:pt x="554646" y="7607"/>
                    <a:pt x="812878" y="840"/>
                  </a:cubicBezTo>
                  <a:close/>
                </a:path>
              </a:pathLst>
            </a:custGeom>
            <a:noFill/>
            <a:ln w="19050">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62" name="Freeform: Shape 61">
              <a:extLst>
                <a:ext uri="{FF2B5EF4-FFF2-40B4-BE49-F238E27FC236}">
                  <a16:creationId xmlns:a16="http://schemas.microsoft.com/office/drawing/2014/main" id="{B6E867DF-0B62-429A-A554-CBE585048439}"/>
                </a:ext>
              </a:extLst>
            </p:cNvPr>
            <p:cNvSpPr/>
            <p:nvPr/>
          </p:nvSpPr>
          <p:spPr>
            <a:xfrm>
              <a:off x="0" y="2147333"/>
              <a:ext cx="3702048" cy="4710667"/>
            </a:xfrm>
            <a:custGeom>
              <a:avLst/>
              <a:gdLst>
                <a:gd name="connsiteX0" fmla="*/ 1057511 w 3702048"/>
                <a:gd name="connsiteY0" fmla="*/ 1243 h 4710667"/>
                <a:gd name="connsiteX1" fmla="*/ 2139959 w 3702048"/>
                <a:gd name="connsiteY1" fmla="*/ 324180 h 4710667"/>
                <a:gd name="connsiteX2" fmla="*/ 3407455 w 3702048"/>
                <a:gd name="connsiteY2" fmla="*/ 4118750 h 4710667"/>
                <a:gd name="connsiteX3" fmla="*/ 2754080 w 3702048"/>
                <a:gd name="connsiteY3" fmla="*/ 4690965 h 4710667"/>
                <a:gd name="connsiteX4" fmla="*/ 2711405 w 3702048"/>
                <a:gd name="connsiteY4" fmla="*/ 4710667 h 4710667"/>
                <a:gd name="connsiteX5" fmla="*/ 0 w 3702048"/>
                <a:gd name="connsiteY5" fmla="*/ 4710667 h 4710667"/>
                <a:gd name="connsiteX6" fmla="*/ 0 w 3702048"/>
                <a:gd name="connsiteY6" fmla="*/ 239601 h 4710667"/>
                <a:gd name="connsiteX7" fmla="*/ 72857 w 3702048"/>
                <a:gd name="connsiteY7" fmla="*/ 203063 h 4710667"/>
                <a:gd name="connsiteX8" fmla="*/ 1057511 w 3702048"/>
                <a:gd name="connsiteY8" fmla="*/ 1243 h 4710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02048" h="4710667">
                  <a:moveTo>
                    <a:pt x="1057511" y="1243"/>
                  </a:moveTo>
                  <a:cubicBezTo>
                    <a:pt x="1413932" y="13473"/>
                    <a:pt x="1779927" y="116316"/>
                    <a:pt x="2139959" y="324180"/>
                  </a:cubicBezTo>
                  <a:cubicBezTo>
                    <a:pt x="3427605" y="1067603"/>
                    <a:pt x="4139931" y="2850064"/>
                    <a:pt x="3407455" y="4118750"/>
                  </a:cubicBezTo>
                  <a:cubicBezTo>
                    <a:pt x="3235777" y="4416105"/>
                    <a:pt x="3011128" y="4566048"/>
                    <a:pt x="2754080" y="4690965"/>
                  </a:cubicBezTo>
                  <a:lnTo>
                    <a:pt x="2711405" y="4710667"/>
                  </a:lnTo>
                  <a:lnTo>
                    <a:pt x="0" y="4710667"/>
                  </a:lnTo>
                  <a:lnTo>
                    <a:pt x="0" y="239601"/>
                  </a:lnTo>
                  <a:lnTo>
                    <a:pt x="72857" y="203063"/>
                  </a:lnTo>
                  <a:cubicBezTo>
                    <a:pt x="383165" y="61024"/>
                    <a:pt x="715942" y="-10476"/>
                    <a:pt x="1057511" y="1243"/>
                  </a:cubicBezTo>
                  <a:close/>
                </a:path>
              </a:pathLst>
            </a:custGeom>
            <a:noFill/>
            <a:ln w="15875">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grpSp>
      <p:sp>
        <p:nvSpPr>
          <p:cNvPr id="2" name="Title 1"/>
          <p:cNvSpPr>
            <a:spLocks noGrp="1"/>
          </p:cNvSpPr>
          <p:nvPr>
            <p:ph type="title"/>
          </p:nvPr>
        </p:nvSpPr>
        <p:spPr>
          <a:xfrm>
            <a:off x="4654296" y="3420734"/>
            <a:ext cx="6665976" cy="2129674"/>
          </a:xfrm>
        </p:spPr>
        <p:txBody>
          <a:bodyPr anchor="b">
            <a:noAutofit/>
          </a:bodyPr>
          <a:lstStyle>
            <a:lvl1pPr algn="l">
              <a:lnSpc>
                <a:spcPct val="110000"/>
              </a:lnSpc>
              <a:defRPr sz="4800" cap="none" baseline="0">
                <a:solidFill>
                  <a:schemeClr val="tx1">
                    <a:lumMod val="75000"/>
                    <a:lumOff val="25000"/>
                  </a:schemeClr>
                </a:solidFill>
              </a:defRPr>
            </a:lvl1pPr>
          </a:lstStyle>
          <a:p>
            <a:r>
              <a:rPr lang="en-US"/>
              <a:t>Click to edit Master title style</a:t>
            </a:r>
            <a:endParaRPr lang="en-US" dirty="0"/>
          </a:p>
        </p:txBody>
      </p:sp>
      <p:sp>
        <p:nvSpPr>
          <p:cNvPr id="23" name="Footer Placeholder 22">
            <a:extLst>
              <a:ext uri="{FF2B5EF4-FFF2-40B4-BE49-F238E27FC236}">
                <a16:creationId xmlns:a16="http://schemas.microsoft.com/office/drawing/2014/main" id="{E197B67B-BA44-4D2A-B31D-35A89323C4B1}"/>
              </a:ext>
            </a:extLst>
          </p:cNvPr>
          <p:cNvSpPr>
            <a:spLocks noGrp="1"/>
          </p:cNvSpPr>
          <p:nvPr>
            <p:ph type="ftr" sz="quarter" idx="11"/>
          </p:nvPr>
        </p:nvSpPr>
        <p:spPr>
          <a:xfrm>
            <a:off x="4654296" y="6170490"/>
            <a:ext cx="5713314" cy="457200"/>
          </a:xfrm>
        </p:spPr>
        <p:txBody>
          <a:bodyPr/>
          <a:lstStyle/>
          <a:p>
            <a:endParaRPr lang="en-US" dirty="0"/>
          </a:p>
        </p:txBody>
      </p:sp>
      <p:sp>
        <p:nvSpPr>
          <p:cNvPr id="27" name="Slide Number Placeholder 26">
            <a:extLst>
              <a:ext uri="{FF2B5EF4-FFF2-40B4-BE49-F238E27FC236}">
                <a16:creationId xmlns:a16="http://schemas.microsoft.com/office/drawing/2014/main" id="{1D718595-24D3-4517-A62E-C1F493407AAE}"/>
              </a:ext>
            </a:extLst>
          </p:cNvPr>
          <p:cNvSpPr>
            <a:spLocks noGrp="1"/>
          </p:cNvSpPr>
          <p:nvPr>
            <p:ph type="sldNum" sz="quarter" idx="12"/>
          </p:nvPr>
        </p:nvSpPr>
        <p:spPr/>
        <p:txBody>
          <a:bodyPr/>
          <a:lstStyle/>
          <a:p>
            <a:pPr algn="l"/>
            <a:fld id="{FAEF9944-A4F6-4C59-AEBD-678D6480B8EA}" type="slidenum">
              <a:rPr lang="en-US" smtClean="0"/>
              <a:pPr algn="l"/>
              <a:t>‹#›</a:t>
            </a:fld>
            <a:endParaRPr lang="en-US" dirty="0"/>
          </a:p>
        </p:txBody>
      </p:sp>
      <p:sp>
        <p:nvSpPr>
          <p:cNvPr id="3" name="Text Placeholder 2"/>
          <p:cNvSpPr>
            <a:spLocks noGrp="1"/>
          </p:cNvSpPr>
          <p:nvPr>
            <p:ph type="body" idx="1"/>
          </p:nvPr>
        </p:nvSpPr>
        <p:spPr>
          <a:xfrm>
            <a:off x="4654295" y="5550408"/>
            <a:ext cx="6665975" cy="512064"/>
          </a:xfrm>
        </p:spPr>
        <p:txBody>
          <a:bodyPr>
            <a:normAutofit/>
          </a:bodyPr>
          <a:lstStyle>
            <a:lvl1pPr marL="0" indent="0" algn="l">
              <a:lnSpc>
                <a:spcPct val="130000"/>
              </a:lnSpc>
              <a:spcBef>
                <a:spcPts val="0"/>
              </a:spcBef>
              <a:buNone/>
              <a:defRPr sz="2000" baseline="0">
                <a:solidFill>
                  <a:schemeClr val="tx1">
                    <a:lumMod val="75000"/>
                    <a:lumOff val="2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8" name="Date Placeholder 17">
            <a:extLst>
              <a:ext uri="{FF2B5EF4-FFF2-40B4-BE49-F238E27FC236}">
                <a16:creationId xmlns:a16="http://schemas.microsoft.com/office/drawing/2014/main" id="{3C6217BB-A228-414D-92D9-E1D1EFEB8BE6}"/>
              </a:ext>
            </a:extLst>
          </p:cNvPr>
          <p:cNvSpPr>
            <a:spLocks noGrp="1"/>
          </p:cNvSpPr>
          <p:nvPr>
            <p:ph type="dt" sz="half" idx="10"/>
          </p:nvPr>
        </p:nvSpPr>
        <p:spPr>
          <a:xfrm>
            <a:off x="640080" y="6170491"/>
            <a:ext cx="2840083" cy="457200"/>
          </a:xfrm>
        </p:spPr>
        <p:txBody>
          <a:bodyPr/>
          <a:lstStyle>
            <a:lvl1pPr algn="l">
              <a:defRPr/>
            </a:lvl1pPr>
          </a:lstStyle>
          <a:p>
            <a:fld id="{BE500B09-FE3B-DE41-868E-276855A24895}" type="datetime1">
              <a:rPr lang="tr-TR" smtClean="0"/>
              <a:t>25.09.2024</a:t>
            </a:fld>
            <a:endParaRPr lang="en-US" dirty="0"/>
          </a:p>
        </p:txBody>
      </p:sp>
    </p:spTree>
    <p:extLst>
      <p:ext uri="{BB962C8B-B14F-4D97-AF65-F5344CB8AC3E}">
        <p14:creationId xmlns:p14="http://schemas.microsoft.com/office/powerpoint/2010/main" val="12041669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920240" y="2438399"/>
            <a:ext cx="4160520" cy="36576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30290" y="2438399"/>
            <a:ext cx="4160520" cy="36576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a:extLst>
              <a:ext uri="{FF2B5EF4-FFF2-40B4-BE49-F238E27FC236}">
                <a16:creationId xmlns:a16="http://schemas.microsoft.com/office/drawing/2014/main" id="{7C1D6427-F07F-4D50-B151-455100AF70FF}"/>
              </a:ext>
            </a:extLst>
          </p:cNvPr>
          <p:cNvSpPr>
            <a:spLocks noGrp="1"/>
          </p:cNvSpPr>
          <p:nvPr>
            <p:ph type="dt" sz="half" idx="10"/>
          </p:nvPr>
        </p:nvSpPr>
        <p:spPr/>
        <p:txBody>
          <a:bodyPr/>
          <a:lstStyle/>
          <a:p>
            <a:fld id="{F3AB4014-4C95-134A-BCAA-2003C05FD664}" type="datetime1">
              <a:rPr lang="tr-TR" smtClean="0"/>
              <a:t>25.09.2024</a:t>
            </a:fld>
            <a:endParaRPr lang="en-US" dirty="0"/>
          </a:p>
        </p:txBody>
      </p:sp>
      <p:sp>
        <p:nvSpPr>
          <p:cNvPr id="9" name="Footer Placeholder 8">
            <a:extLst>
              <a:ext uri="{FF2B5EF4-FFF2-40B4-BE49-F238E27FC236}">
                <a16:creationId xmlns:a16="http://schemas.microsoft.com/office/drawing/2014/main" id="{479EFBB2-C5E0-4D57-AB1D-3AA907ECFD72}"/>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7AE6B7E1-F60B-4D08-9052-423D6FBFAD64}"/>
              </a:ext>
            </a:extLst>
          </p:cNvPr>
          <p:cNvSpPr>
            <a:spLocks noGrp="1"/>
          </p:cNvSpPr>
          <p:nvPr>
            <p:ph type="sldNum" sz="quarter" idx="12"/>
          </p:nvPr>
        </p:nvSpPr>
        <p:spPr/>
        <p:txBody>
          <a:bodyPr/>
          <a:lstStyle/>
          <a:p>
            <a:pPr algn="l"/>
            <a:fld id="{FAEF9944-A4F6-4C59-AEBD-678D6480B8EA}" type="slidenum">
              <a:rPr lang="en-US" smtClean="0"/>
              <a:pPr algn="l"/>
              <a:t>‹#›</a:t>
            </a:fld>
            <a:endParaRPr lang="en-US" dirty="0"/>
          </a:p>
        </p:txBody>
      </p:sp>
    </p:spTree>
    <p:extLst>
      <p:ext uri="{BB962C8B-B14F-4D97-AF65-F5344CB8AC3E}">
        <p14:creationId xmlns:p14="http://schemas.microsoft.com/office/powerpoint/2010/main" val="41230544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920241" y="2456408"/>
            <a:ext cx="4160520" cy="823912"/>
          </a:xfrm>
        </p:spPr>
        <p:txBody>
          <a:bodyPr anchor="b">
            <a:normAutofit/>
          </a:bodyPr>
          <a:lstStyle>
            <a:lvl1pPr marL="0" indent="0">
              <a:lnSpc>
                <a:spcPct val="130000"/>
              </a:lnSpc>
              <a:buNone/>
              <a:defRPr sz="1800" b="1"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920241" y="3316639"/>
            <a:ext cx="4160520" cy="277936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30290" y="2456408"/>
            <a:ext cx="4160520" cy="823912"/>
          </a:xfrm>
        </p:spPr>
        <p:txBody>
          <a:bodyPr anchor="b">
            <a:normAutofit/>
          </a:bodyPr>
          <a:lstStyle>
            <a:lvl1pPr marL="0" indent="0">
              <a:lnSpc>
                <a:spcPct val="99000"/>
              </a:lnSpc>
              <a:buNone/>
              <a:defRPr lang="en-US" sz="1800" b="1" kern="1200" cap="all" spc="150"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30000"/>
              </a:lnSpc>
              <a:spcBef>
                <a:spcPts val="930"/>
              </a:spcBef>
              <a:buFont typeface="Corbel" panose="020B0503020204020204" pitchFamily="34" charset="0"/>
              <a:buNone/>
            </a:pPr>
            <a:r>
              <a:rPr lang="en-US"/>
              <a:t>Click to edit Master text styles</a:t>
            </a:r>
          </a:p>
        </p:txBody>
      </p:sp>
      <p:sp>
        <p:nvSpPr>
          <p:cNvPr id="6" name="Content Placeholder 5"/>
          <p:cNvSpPr>
            <a:spLocks noGrp="1"/>
          </p:cNvSpPr>
          <p:nvPr>
            <p:ph sz="quarter" idx="4"/>
          </p:nvPr>
        </p:nvSpPr>
        <p:spPr>
          <a:xfrm>
            <a:off x="6530290" y="3316639"/>
            <a:ext cx="4160520" cy="277936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Date Placeholder 9">
            <a:extLst>
              <a:ext uri="{FF2B5EF4-FFF2-40B4-BE49-F238E27FC236}">
                <a16:creationId xmlns:a16="http://schemas.microsoft.com/office/drawing/2014/main" id="{3771BF97-4D2A-43A4-8CDC-2250017EB045}"/>
              </a:ext>
            </a:extLst>
          </p:cNvPr>
          <p:cNvSpPr>
            <a:spLocks noGrp="1"/>
          </p:cNvSpPr>
          <p:nvPr>
            <p:ph type="dt" sz="half" idx="10"/>
          </p:nvPr>
        </p:nvSpPr>
        <p:spPr/>
        <p:txBody>
          <a:bodyPr/>
          <a:lstStyle/>
          <a:p>
            <a:fld id="{17FEEBC1-66F0-0044-BAD5-17B0364A0DB2}" type="datetime1">
              <a:rPr lang="tr-TR" smtClean="0"/>
              <a:t>25.09.2024</a:t>
            </a:fld>
            <a:endParaRPr lang="en-US" dirty="0"/>
          </a:p>
        </p:txBody>
      </p:sp>
      <p:sp>
        <p:nvSpPr>
          <p:cNvPr id="11" name="Footer Placeholder 10">
            <a:extLst>
              <a:ext uri="{FF2B5EF4-FFF2-40B4-BE49-F238E27FC236}">
                <a16:creationId xmlns:a16="http://schemas.microsoft.com/office/drawing/2014/main" id="{6020661A-DA07-4679-9226-945B5DD2480C}"/>
              </a:ext>
            </a:extLst>
          </p:cNvPr>
          <p:cNvSpPr>
            <a:spLocks noGrp="1"/>
          </p:cNvSpPr>
          <p:nvPr>
            <p:ph type="ftr" sz="quarter" idx="11"/>
          </p:nvPr>
        </p:nvSpPr>
        <p:spPr/>
        <p:txBody>
          <a:bodyPr/>
          <a:lstStyle/>
          <a:p>
            <a:endParaRPr lang="en-US" dirty="0"/>
          </a:p>
        </p:txBody>
      </p:sp>
      <p:sp>
        <p:nvSpPr>
          <p:cNvPr id="12" name="Slide Number Placeholder 11">
            <a:extLst>
              <a:ext uri="{FF2B5EF4-FFF2-40B4-BE49-F238E27FC236}">
                <a16:creationId xmlns:a16="http://schemas.microsoft.com/office/drawing/2014/main" id="{EEFCE38B-E087-4988-BC3A-FE3B55E70D7E}"/>
              </a:ext>
            </a:extLst>
          </p:cNvPr>
          <p:cNvSpPr>
            <a:spLocks noGrp="1"/>
          </p:cNvSpPr>
          <p:nvPr>
            <p:ph type="sldNum" sz="quarter" idx="12"/>
          </p:nvPr>
        </p:nvSpPr>
        <p:spPr/>
        <p:txBody>
          <a:bodyPr/>
          <a:lstStyle/>
          <a:p>
            <a:pPr algn="l"/>
            <a:fld id="{FAEF9944-A4F6-4C59-AEBD-678D6480B8EA}" type="slidenum">
              <a:rPr lang="en-US" smtClean="0"/>
              <a:pPr algn="l"/>
              <a:t>‹#›</a:t>
            </a:fld>
            <a:endParaRPr lang="en-US" dirty="0"/>
          </a:p>
        </p:txBody>
      </p:sp>
      <p:sp>
        <p:nvSpPr>
          <p:cNvPr id="13" name="Title 12">
            <a:extLst>
              <a:ext uri="{FF2B5EF4-FFF2-40B4-BE49-F238E27FC236}">
                <a16:creationId xmlns:a16="http://schemas.microsoft.com/office/drawing/2014/main" id="{D3BC439C-E995-4E1F-8DE9-75C32785E00F}"/>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3788339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Date Placeholder 5">
            <a:extLst>
              <a:ext uri="{FF2B5EF4-FFF2-40B4-BE49-F238E27FC236}">
                <a16:creationId xmlns:a16="http://schemas.microsoft.com/office/drawing/2014/main" id="{CF30096C-3491-4EF2-ABB2-D57F3F4B5BD5}"/>
              </a:ext>
            </a:extLst>
          </p:cNvPr>
          <p:cNvSpPr>
            <a:spLocks noGrp="1"/>
          </p:cNvSpPr>
          <p:nvPr>
            <p:ph type="dt" sz="half" idx="10"/>
          </p:nvPr>
        </p:nvSpPr>
        <p:spPr/>
        <p:txBody>
          <a:bodyPr/>
          <a:lstStyle/>
          <a:p>
            <a:fld id="{4CE409FD-3D2E-6B4A-972C-D98507CF0512}" type="datetime1">
              <a:rPr lang="tr-TR" smtClean="0"/>
              <a:t>25.09.2024</a:t>
            </a:fld>
            <a:endParaRPr lang="en-US" dirty="0"/>
          </a:p>
        </p:txBody>
      </p:sp>
      <p:sp>
        <p:nvSpPr>
          <p:cNvPr id="7" name="Footer Placeholder 6">
            <a:extLst>
              <a:ext uri="{FF2B5EF4-FFF2-40B4-BE49-F238E27FC236}">
                <a16:creationId xmlns:a16="http://schemas.microsoft.com/office/drawing/2014/main" id="{79DA3A85-7147-4F32-944A-B079AF5147E2}"/>
              </a:ext>
            </a:extLst>
          </p:cNvPr>
          <p:cNvSpPr>
            <a:spLocks noGrp="1"/>
          </p:cNvSpPr>
          <p:nvPr>
            <p:ph type="ftr" sz="quarter" idx="11"/>
          </p:nvPr>
        </p:nvSpPr>
        <p:spPr/>
        <p:txBody>
          <a:bodyPr/>
          <a:lstStyle/>
          <a:p>
            <a:endParaRPr lang="en-US" dirty="0"/>
          </a:p>
        </p:txBody>
      </p:sp>
      <p:sp>
        <p:nvSpPr>
          <p:cNvPr id="8" name="Slide Number Placeholder 7">
            <a:extLst>
              <a:ext uri="{FF2B5EF4-FFF2-40B4-BE49-F238E27FC236}">
                <a16:creationId xmlns:a16="http://schemas.microsoft.com/office/drawing/2014/main" id="{EEDDF50D-95C0-4DA2-BBC6-41774FAC1404}"/>
              </a:ext>
            </a:extLst>
          </p:cNvPr>
          <p:cNvSpPr>
            <a:spLocks noGrp="1"/>
          </p:cNvSpPr>
          <p:nvPr>
            <p:ph type="sldNum" sz="quarter" idx="12"/>
          </p:nvPr>
        </p:nvSpPr>
        <p:spPr/>
        <p:txBody>
          <a:bodyPr/>
          <a:lstStyle/>
          <a:p>
            <a:pPr algn="l"/>
            <a:fld id="{FAEF9944-A4F6-4C59-AEBD-678D6480B8EA}" type="slidenum">
              <a:rPr lang="en-US" smtClean="0"/>
              <a:pPr algn="l"/>
              <a:t>‹#›</a:t>
            </a:fld>
            <a:endParaRPr lang="en-US" dirty="0"/>
          </a:p>
        </p:txBody>
      </p:sp>
    </p:spTree>
    <p:extLst>
      <p:ext uri="{BB962C8B-B14F-4D97-AF65-F5344CB8AC3E}">
        <p14:creationId xmlns:p14="http://schemas.microsoft.com/office/powerpoint/2010/main" val="27351337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bg>
      <p:bgPr>
        <a:solidFill>
          <a:schemeClr val="bg2"/>
        </a:solidFill>
        <a:effectLst/>
      </p:bgPr>
    </p:bg>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209BEFCA-6D6F-4F26-823F-C86CA694B830}"/>
              </a:ext>
            </a:extLst>
          </p:cNvPr>
          <p:cNvSpPr>
            <a:spLocks noGrp="1"/>
          </p:cNvSpPr>
          <p:nvPr>
            <p:ph type="dt" sz="half" idx="10"/>
          </p:nvPr>
        </p:nvSpPr>
        <p:spPr/>
        <p:txBody>
          <a:bodyPr/>
          <a:lstStyle/>
          <a:p>
            <a:fld id="{0C25D2F5-98F9-8C43-915E-49877DE4D21D}" type="datetime1">
              <a:rPr lang="tr-TR" smtClean="0"/>
              <a:t>25.09.2024</a:t>
            </a:fld>
            <a:endParaRPr lang="en-US" dirty="0"/>
          </a:p>
        </p:txBody>
      </p:sp>
      <p:sp>
        <p:nvSpPr>
          <p:cNvPr id="6" name="Footer Placeholder 5">
            <a:extLst>
              <a:ext uri="{FF2B5EF4-FFF2-40B4-BE49-F238E27FC236}">
                <a16:creationId xmlns:a16="http://schemas.microsoft.com/office/drawing/2014/main" id="{BC2EE2C9-E87D-4495-9EDA-6BC0EDC27097}"/>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4E5557A9-903F-4B36-8B06-D9EADF230508}"/>
              </a:ext>
            </a:extLst>
          </p:cNvPr>
          <p:cNvSpPr>
            <a:spLocks noGrp="1"/>
          </p:cNvSpPr>
          <p:nvPr>
            <p:ph type="sldNum" sz="quarter" idx="12"/>
          </p:nvPr>
        </p:nvSpPr>
        <p:spPr/>
        <p:txBody>
          <a:bodyPr/>
          <a:lstStyle/>
          <a:p>
            <a:pPr algn="l"/>
            <a:fld id="{FAEF9944-A4F6-4C59-AEBD-678D6480B8EA}" type="slidenum">
              <a:rPr lang="en-US" smtClean="0"/>
              <a:pPr algn="l"/>
              <a:t>‹#›</a:t>
            </a:fld>
            <a:endParaRPr lang="en-US" dirty="0"/>
          </a:p>
        </p:txBody>
      </p:sp>
    </p:spTree>
    <p:extLst>
      <p:ext uri="{BB962C8B-B14F-4D97-AF65-F5344CB8AC3E}">
        <p14:creationId xmlns:p14="http://schemas.microsoft.com/office/powerpoint/2010/main" val="27095645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76488" y="640080"/>
            <a:ext cx="3227715" cy="2551751"/>
          </a:xfrm>
        </p:spPr>
        <p:txBody>
          <a:bodyPr anchor="b">
            <a:normAutofit/>
          </a:bodyPr>
          <a:lstStyle>
            <a:lvl1pPr>
              <a:lnSpc>
                <a:spcPct val="104000"/>
              </a:lnSpc>
              <a:defRPr sz="3400"/>
            </a:lvl1pPr>
          </a:lstStyle>
          <a:p>
            <a:r>
              <a:rPr lang="en-US"/>
              <a:t>Click to edit Master title style</a:t>
            </a:r>
            <a:endParaRPr lang="en-US" dirty="0"/>
          </a:p>
        </p:txBody>
      </p:sp>
      <p:sp>
        <p:nvSpPr>
          <p:cNvPr id="3" name="Content Placeholder 2"/>
          <p:cNvSpPr>
            <a:spLocks noGrp="1"/>
          </p:cNvSpPr>
          <p:nvPr>
            <p:ph idx="1"/>
          </p:nvPr>
        </p:nvSpPr>
        <p:spPr>
          <a:xfrm>
            <a:off x="1280160" y="640080"/>
            <a:ext cx="6949440" cy="5455919"/>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76488" y="3223803"/>
            <a:ext cx="3227715" cy="2872197"/>
          </a:xfrm>
        </p:spPr>
        <p:txBody>
          <a:bodyPr/>
          <a:lstStyle>
            <a:lvl1pPr marL="0" indent="0">
              <a:spcBef>
                <a:spcPts val="14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7">
            <a:extLst>
              <a:ext uri="{FF2B5EF4-FFF2-40B4-BE49-F238E27FC236}">
                <a16:creationId xmlns:a16="http://schemas.microsoft.com/office/drawing/2014/main" id="{BB904BE8-2080-4FFA-9239-A8929E28FAD9}"/>
              </a:ext>
            </a:extLst>
          </p:cNvPr>
          <p:cNvSpPr>
            <a:spLocks noGrp="1"/>
          </p:cNvSpPr>
          <p:nvPr>
            <p:ph type="dt" sz="half" idx="10"/>
          </p:nvPr>
        </p:nvSpPr>
        <p:spPr>
          <a:xfrm>
            <a:off x="8476488" y="6170491"/>
            <a:ext cx="2214322" cy="457200"/>
          </a:xfrm>
        </p:spPr>
        <p:txBody>
          <a:bodyPr/>
          <a:lstStyle/>
          <a:p>
            <a:fld id="{0737DA63-B648-9747-A9E6-443DAF78DC2E}" type="datetime1">
              <a:rPr lang="tr-TR" smtClean="0"/>
              <a:t>25.09.2024</a:t>
            </a:fld>
            <a:endParaRPr lang="en-US" dirty="0"/>
          </a:p>
        </p:txBody>
      </p:sp>
      <p:sp>
        <p:nvSpPr>
          <p:cNvPr id="9" name="Footer Placeholder 8">
            <a:extLst>
              <a:ext uri="{FF2B5EF4-FFF2-40B4-BE49-F238E27FC236}">
                <a16:creationId xmlns:a16="http://schemas.microsoft.com/office/drawing/2014/main" id="{ED5580C6-5CD7-4CDD-977D-0533C84F2F45}"/>
              </a:ext>
            </a:extLst>
          </p:cNvPr>
          <p:cNvSpPr>
            <a:spLocks noGrp="1"/>
          </p:cNvSpPr>
          <p:nvPr>
            <p:ph type="ftr" sz="quarter" idx="11"/>
          </p:nvPr>
        </p:nvSpPr>
        <p:spPr>
          <a:xfrm>
            <a:off x="1280160" y="6170490"/>
            <a:ext cx="6949440" cy="457200"/>
          </a:xfrm>
        </p:spPr>
        <p:txBody>
          <a:bodyPr/>
          <a:lstStyle/>
          <a:p>
            <a:endParaRPr lang="en-US" dirty="0"/>
          </a:p>
        </p:txBody>
      </p:sp>
      <p:sp>
        <p:nvSpPr>
          <p:cNvPr id="10" name="Slide Number Placeholder 9">
            <a:extLst>
              <a:ext uri="{FF2B5EF4-FFF2-40B4-BE49-F238E27FC236}">
                <a16:creationId xmlns:a16="http://schemas.microsoft.com/office/drawing/2014/main" id="{518D0320-9B66-443F-8E28-8BCF07E082BD}"/>
              </a:ext>
            </a:extLst>
          </p:cNvPr>
          <p:cNvSpPr>
            <a:spLocks noGrp="1"/>
          </p:cNvSpPr>
          <p:nvPr>
            <p:ph type="sldNum" sz="quarter" idx="12"/>
          </p:nvPr>
        </p:nvSpPr>
        <p:spPr/>
        <p:txBody>
          <a:bodyPr/>
          <a:lstStyle/>
          <a:p>
            <a:pPr algn="l"/>
            <a:fld id="{FAEF9944-A4F6-4C59-AEBD-678D6480B8EA}" type="slidenum">
              <a:rPr lang="en-US" smtClean="0"/>
              <a:pPr algn="l"/>
              <a:t>‹#›</a:t>
            </a:fld>
            <a:endParaRPr lang="en-US" dirty="0"/>
          </a:p>
        </p:txBody>
      </p:sp>
    </p:spTree>
    <p:extLst>
      <p:ext uri="{BB962C8B-B14F-4D97-AF65-F5344CB8AC3E}">
        <p14:creationId xmlns:p14="http://schemas.microsoft.com/office/powerpoint/2010/main" val="8714329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0" y="0"/>
            <a:ext cx="8102651" cy="6857999"/>
          </a:xfrm>
          <a:solidFill>
            <a:schemeClr val="bg2">
              <a:lumMod val="9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 name="Title 1"/>
          <p:cNvSpPr>
            <a:spLocks noGrp="1"/>
          </p:cNvSpPr>
          <p:nvPr>
            <p:ph type="title"/>
          </p:nvPr>
        </p:nvSpPr>
        <p:spPr>
          <a:xfrm>
            <a:off x="8476488" y="1503910"/>
            <a:ext cx="3230625" cy="1687924"/>
          </a:xfrm>
        </p:spPr>
        <p:txBody>
          <a:bodyPr anchor="b">
            <a:noAutofit/>
          </a:bodyPr>
          <a:lstStyle>
            <a:lvl1pPr>
              <a:lnSpc>
                <a:spcPct val="104000"/>
              </a:lnSpc>
              <a:defRPr sz="3400"/>
            </a:lvl1pPr>
          </a:lstStyle>
          <a:p>
            <a:r>
              <a:rPr lang="en-US"/>
              <a:t>Click to edit Master title style</a:t>
            </a:r>
            <a:endParaRPr lang="en-US" dirty="0"/>
          </a:p>
        </p:txBody>
      </p:sp>
      <p:sp>
        <p:nvSpPr>
          <p:cNvPr id="4" name="Text Placeholder 3"/>
          <p:cNvSpPr>
            <a:spLocks noGrp="1"/>
          </p:cNvSpPr>
          <p:nvPr>
            <p:ph type="body" sz="half" idx="2"/>
          </p:nvPr>
        </p:nvSpPr>
        <p:spPr>
          <a:xfrm>
            <a:off x="8476488" y="3223806"/>
            <a:ext cx="3227832" cy="2872194"/>
          </a:xfrm>
        </p:spPr>
        <p:txBody>
          <a:bodyPr/>
          <a:lstStyle>
            <a:lvl1pPr marL="0" indent="0">
              <a:spcBef>
                <a:spcPts val="14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1" name="Date Placeholder 10">
            <a:extLst>
              <a:ext uri="{FF2B5EF4-FFF2-40B4-BE49-F238E27FC236}">
                <a16:creationId xmlns:a16="http://schemas.microsoft.com/office/drawing/2014/main" id="{41C2A9DB-B176-4069-8734-5B4ED352BA2B}"/>
              </a:ext>
            </a:extLst>
          </p:cNvPr>
          <p:cNvSpPr>
            <a:spLocks noGrp="1"/>
          </p:cNvSpPr>
          <p:nvPr>
            <p:ph type="dt" sz="half" idx="10"/>
          </p:nvPr>
        </p:nvSpPr>
        <p:spPr>
          <a:xfrm>
            <a:off x="8476488" y="6170491"/>
            <a:ext cx="2214322" cy="457200"/>
          </a:xfrm>
        </p:spPr>
        <p:txBody>
          <a:bodyPr/>
          <a:lstStyle/>
          <a:p>
            <a:fld id="{6CD9B086-5669-9B48-8D20-2F8CA1951731}" type="datetime1">
              <a:rPr lang="tr-TR" smtClean="0"/>
              <a:t>25.09.2024</a:t>
            </a:fld>
            <a:endParaRPr lang="en-US" dirty="0"/>
          </a:p>
        </p:txBody>
      </p:sp>
      <p:sp>
        <p:nvSpPr>
          <p:cNvPr id="12" name="Footer Placeholder 11">
            <a:extLst>
              <a:ext uri="{FF2B5EF4-FFF2-40B4-BE49-F238E27FC236}">
                <a16:creationId xmlns:a16="http://schemas.microsoft.com/office/drawing/2014/main" id="{430F9A2F-C2C4-4E1C-B4B3-07ED84F28CE8}"/>
              </a:ext>
            </a:extLst>
          </p:cNvPr>
          <p:cNvSpPr>
            <a:spLocks noGrp="1"/>
          </p:cNvSpPr>
          <p:nvPr>
            <p:ph type="ftr" sz="quarter" idx="11"/>
          </p:nvPr>
        </p:nvSpPr>
        <p:spPr>
          <a:xfrm>
            <a:off x="1280160" y="6170490"/>
            <a:ext cx="6464410" cy="457200"/>
          </a:xfrm>
        </p:spPr>
        <p:txBody>
          <a:bodyPr/>
          <a:lstStyle>
            <a:lvl1pPr>
              <a:defRPr b="1">
                <a:solidFill>
                  <a:srgbClr val="FFFFFF"/>
                </a:solidFill>
                <a:effectLst>
                  <a:outerShdw blurRad="50800" dist="38100" dir="2700000" algn="tl" rotWithShape="0">
                    <a:prstClr val="black">
                      <a:alpha val="43000"/>
                    </a:prstClr>
                  </a:outerShdw>
                </a:effectLst>
              </a:defRPr>
            </a:lvl1pPr>
          </a:lstStyle>
          <a:p>
            <a:endParaRPr lang="en-US" dirty="0"/>
          </a:p>
        </p:txBody>
      </p:sp>
      <p:sp>
        <p:nvSpPr>
          <p:cNvPr id="13" name="Slide Number Placeholder 12">
            <a:extLst>
              <a:ext uri="{FF2B5EF4-FFF2-40B4-BE49-F238E27FC236}">
                <a16:creationId xmlns:a16="http://schemas.microsoft.com/office/drawing/2014/main" id="{F9BFA0A0-2117-4A10-9DAA-080C21559CF3}"/>
              </a:ext>
            </a:extLst>
          </p:cNvPr>
          <p:cNvSpPr>
            <a:spLocks noGrp="1"/>
          </p:cNvSpPr>
          <p:nvPr>
            <p:ph type="sldNum" sz="quarter" idx="12"/>
          </p:nvPr>
        </p:nvSpPr>
        <p:spPr/>
        <p:txBody>
          <a:bodyPr/>
          <a:lstStyle/>
          <a:p>
            <a:pPr algn="l"/>
            <a:fld id="{FAEF9944-A4F6-4C59-AEBD-678D6480B8EA}" type="slidenum">
              <a:rPr lang="en-US" smtClean="0"/>
              <a:pPr algn="l"/>
              <a:t>‹#›</a:t>
            </a:fld>
            <a:endParaRPr lang="en-US" dirty="0"/>
          </a:p>
        </p:txBody>
      </p:sp>
    </p:spTree>
    <p:extLst>
      <p:ext uri="{BB962C8B-B14F-4D97-AF65-F5344CB8AC3E}">
        <p14:creationId xmlns:p14="http://schemas.microsoft.com/office/powerpoint/2010/main" val="1940628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36397E4A-EB6A-4FA6-AA4F-69EA0C70FDC9}"/>
              </a:ext>
            </a:extLst>
          </p:cNvPr>
          <p:cNvSpPr>
            <a:spLocks noGrp="1"/>
          </p:cNvSpPr>
          <p:nvPr>
            <p:ph type="dt" sz="half" idx="10"/>
          </p:nvPr>
        </p:nvSpPr>
        <p:spPr/>
        <p:txBody>
          <a:bodyPr/>
          <a:lstStyle/>
          <a:p>
            <a:fld id="{CFCCD65D-BA38-0949-8AAA-8256E59B7484}" type="datetime1">
              <a:rPr lang="tr-TR" smtClean="0"/>
              <a:t>25.09.2024</a:t>
            </a:fld>
            <a:endParaRPr lang="en-US" dirty="0"/>
          </a:p>
        </p:txBody>
      </p:sp>
      <p:sp>
        <p:nvSpPr>
          <p:cNvPr id="8" name="Footer Placeholder 7">
            <a:extLst>
              <a:ext uri="{FF2B5EF4-FFF2-40B4-BE49-F238E27FC236}">
                <a16:creationId xmlns:a16="http://schemas.microsoft.com/office/drawing/2014/main" id="{051A2F5D-7AC4-4F91-965A-7B6A45D6F414}"/>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D26E8B86-CDB8-482F-9D9F-1BFDA3638B3E}"/>
              </a:ext>
            </a:extLst>
          </p:cNvPr>
          <p:cNvSpPr>
            <a:spLocks noGrp="1"/>
          </p:cNvSpPr>
          <p:nvPr>
            <p:ph type="sldNum" sz="quarter" idx="12"/>
          </p:nvPr>
        </p:nvSpPr>
        <p:spPr/>
        <p:txBody>
          <a:bodyPr/>
          <a:lstStyle/>
          <a:p>
            <a:pPr algn="l"/>
            <a:fld id="{FAEF9944-A4F6-4C59-AEBD-678D6480B8EA}" type="slidenum">
              <a:rPr lang="en-US" smtClean="0"/>
              <a:pPr algn="l"/>
              <a:t>‹#›</a:t>
            </a:fld>
            <a:endParaRPr lang="en-US" dirty="0"/>
          </a:p>
        </p:txBody>
      </p:sp>
    </p:spTree>
    <p:extLst>
      <p:ext uri="{BB962C8B-B14F-4D97-AF65-F5344CB8AC3E}">
        <p14:creationId xmlns:p14="http://schemas.microsoft.com/office/powerpoint/2010/main" val="26934456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77965" y="507037"/>
            <a:ext cx="1571626" cy="533993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933700" y="524373"/>
            <a:ext cx="5959577" cy="532259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9277965" y="6296615"/>
            <a:ext cx="2505996" cy="365125"/>
          </a:xfrm>
        </p:spPr>
        <p:txBody>
          <a:bodyPr/>
          <a:lstStyle/>
          <a:p>
            <a:fld id="{D91AF02B-0E77-2544-973C-24CFABEE9A46}" type="datetime1">
              <a:rPr lang="tr-TR" smtClean="0"/>
              <a:t>25.09.2024</a:t>
            </a:fld>
            <a:endParaRPr lang="en-US" dirty="0"/>
          </a:p>
        </p:txBody>
      </p:sp>
      <p:sp>
        <p:nvSpPr>
          <p:cNvPr id="5" name="Footer Placeholder 4"/>
          <p:cNvSpPr>
            <a:spLocks noGrp="1"/>
          </p:cNvSpPr>
          <p:nvPr>
            <p:ph type="ftr" sz="quarter" idx="11"/>
          </p:nvPr>
        </p:nvSpPr>
        <p:spPr>
          <a:xfrm>
            <a:off x="2933699" y="6296615"/>
            <a:ext cx="5959577" cy="365125"/>
          </a:xfrm>
        </p:spPr>
        <p:txBody>
          <a:bodyPr/>
          <a:lstStyle/>
          <a:p>
            <a:endParaRPr lang="en-US" dirty="0"/>
          </a:p>
        </p:txBody>
      </p:sp>
      <p:sp>
        <p:nvSpPr>
          <p:cNvPr id="6" name="Slide Number Placeholder 5"/>
          <p:cNvSpPr>
            <a:spLocks noGrp="1"/>
          </p:cNvSpPr>
          <p:nvPr>
            <p:ph type="sldNum" sz="quarter" idx="12"/>
          </p:nvPr>
        </p:nvSpPr>
        <p:spPr>
          <a:xfrm rot="5400000">
            <a:off x="8734643" y="2853201"/>
            <a:ext cx="5383267" cy="604269"/>
          </a:xfrm>
        </p:spPr>
        <p:txBody>
          <a:bodyPr/>
          <a:lstStyle>
            <a:lvl1pPr algn="l">
              <a:defRPr/>
            </a:lvl1pPr>
          </a:lstStyle>
          <a:p>
            <a:fld id="{FAEF9944-A4F6-4C59-AEBD-678D6480B8EA}" type="slidenum">
              <a:rPr lang="en-US" smtClean="0"/>
              <a:pPr/>
              <a:t>‹#›</a:t>
            </a:fld>
            <a:endParaRPr lang="en-US" dirty="0"/>
          </a:p>
        </p:txBody>
      </p:sp>
      <p:cxnSp>
        <p:nvCxnSpPr>
          <p:cNvPr id="7" name="Straight Connector 6" title="Rule Line">
            <a:extLst>
              <a:ext uri="{FF2B5EF4-FFF2-40B4-BE49-F238E27FC236}">
                <a16:creationId xmlns:a16="http://schemas.microsoft.com/office/drawing/2014/main" id="{A1005B08-D2D4-455C-AA62-1200E43E7AF9}"/>
              </a:ext>
            </a:extLst>
          </p:cNvPr>
          <p:cNvCxnSpPr/>
          <p:nvPr/>
        </p:nvCxnSpPr>
        <p:spPr>
          <a:xfrm>
            <a:off x="9111582" y="571502"/>
            <a:ext cx="0" cy="5275467"/>
          </a:xfrm>
          <a:prstGeom prst="line">
            <a:avLst/>
          </a:prstGeom>
          <a:ln w="381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123782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p:spPr>
        <p:txBody>
          <a:bodyPr/>
          <a:lstStyle/>
          <a:p>
            <a:r>
              <a:rPr lang="en-US"/>
              <a:t>Click to edit Master title style</a:t>
            </a:r>
          </a:p>
        </p:txBody>
      </p:sp>
      <p:sp>
        <p:nvSpPr>
          <p:cNvPr id="3" name="Text Placeholder 2"/>
          <p:cNvSpPr>
            <a:spLocks noGrp="1"/>
          </p:cNvSpPr>
          <p:nvPr>
            <p:ph type="body" sz="half" idx="1"/>
          </p:nvPr>
        </p:nvSpPr>
        <p:spPr>
          <a:xfrm>
            <a:off x="9144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Online Image Placeholder 3"/>
          <p:cNvSpPr>
            <a:spLocks noGrp="1"/>
          </p:cNvSpPr>
          <p:nvPr>
            <p:ph type="clipArt" sz="half" idx="2"/>
          </p:nvPr>
        </p:nvSpPr>
        <p:spPr>
          <a:xfrm>
            <a:off x="6197600" y="1981200"/>
            <a:ext cx="5080000" cy="4114800"/>
          </a:xfrm>
        </p:spPr>
        <p:txBody>
          <a:bodyPr/>
          <a:lstStyle/>
          <a:p>
            <a:pPr lvl="0"/>
            <a:endParaRPr lang="en-US" noProof="0"/>
          </a:p>
        </p:txBody>
      </p:sp>
      <p:sp>
        <p:nvSpPr>
          <p:cNvPr id="5" name="Rectangle 4">
            <a:extLst>
              <a:ext uri="{FF2B5EF4-FFF2-40B4-BE49-F238E27FC236}">
                <a16:creationId xmlns:a16="http://schemas.microsoft.com/office/drawing/2014/main" id="{B7915634-E7CC-5543-A728-568808D0013B}"/>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68783CAE-F757-3EE3-E307-795E8F2D5F13}"/>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a:extLst>
              <a:ext uri="{FF2B5EF4-FFF2-40B4-BE49-F238E27FC236}">
                <a16:creationId xmlns:a16="http://schemas.microsoft.com/office/drawing/2014/main" id="{FC25AEB3-6BA8-337C-3756-FB811A3B85C8}"/>
              </a:ext>
            </a:extLst>
          </p:cNvPr>
          <p:cNvSpPr>
            <a:spLocks noGrp="1" noChangeArrowheads="1"/>
          </p:cNvSpPr>
          <p:nvPr>
            <p:ph type="sldNum" sz="quarter" idx="12"/>
          </p:nvPr>
        </p:nvSpPr>
        <p:spPr>
          <a:ln/>
        </p:spPr>
        <p:txBody>
          <a:bodyPr/>
          <a:lstStyle>
            <a:lvl1pPr>
              <a:defRPr/>
            </a:lvl1pPr>
          </a:lstStyle>
          <a:p>
            <a:fld id="{973A3560-C5CA-6343-BC71-FED221292A16}" type="slidenum">
              <a:rPr lang="en-US" altLang="en-US"/>
              <a:pPr/>
              <a:t>‹#›</a:t>
            </a:fld>
            <a:endParaRPr lang="en-US" altLang="en-US"/>
          </a:p>
        </p:txBody>
      </p:sp>
    </p:spTree>
    <p:extLst>
      <p:ext uri="{BB962C8B-B14F-4D97-AF65-F5344CB8AC3E}">
        <p14:creationId xmlns:p14="http://schemas.microsoft.com/office/powerpoint/2010/main" val="9135550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920240" y="442220"/>
            <a:ext cx="8770571" cy="1345269"/>
          </a:xfrm>
          <a:prstGeom prst="rect">
            <a:avLst/>
          </a:prstGeom>
        </p:spPr>
        <p:txBody>
          <a:bodyPr vert="horz" lIns="109728" tIns="109728" rIns="109728" bIns="9144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920240" y="2312276"/>
            <a:ext cx="8770571" cy="3651504"/>
          </a:xfrm>
          <a:prstGeom prst="rect">
            <a:avLst/>
          </a:prstGeom>
        </p:spPr>
        <p:txBody>
          <a:bodyPr vert="horz" lIns="109728" tIns="109728" rIns="109728" bIns="9144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850727" y="6170491"/>
            <a:ext cx="2840083" cy="457200"/>
          </a:xfrm>
          <a:prstGeom prst="rect">
            <a:avLst/>
          </a:prstGeom>
        </p:spPr>
        <p:txBody>
          <a:bodyPr vert="horz" lIns="109728" tIns="109728" rIns="109728" bIns="91440" rtlCol="0" anchor="ctr"/>
          <a:lstStyle>
            <a:lvl1pPr algn="r">
              <a:defRPr sz="1100" spc="150" baseline="0">
                <a:solidFill>
                  <a:schemeClr val="tx1">
                    <a:lumMod val="75000"/>
                    <a:lumOff val="25000"/>
                  </a:schemeClr>
                </a:solidFill>
                <a:latin typeface="+mj-lt"/>
              </a:defRPr>
            </a:lvl1pPr>
          </a:lstStyle>
          <a:p>
            <a:fld id="{25FA8316-0A58-0448-9787-AC6D09E95374}" type="datetime1">
              <a:rPr lang="tr-TR" smtClean="0"/>
              <a:t>25.09.2024</a:t>
            </a:fld>
            <a:endParaRPr lang="en-US" dirty="0"/>
          </a:p>
        </p:txBody>
      </p:sp>
      <p:sp>
        <p:nvSpPr>
          <p:cNvPr id="5" name="Footer Placeholder 4"/>
          <p:cNvSpPr>
            <a:spLocks noGrp="1"/>
          </p:cNvSpPr>
          <p:nvPr>
            <p:ph type="ftr" sz="quarter" idx="3"/>
          </p:nvPr>
        </p:nvSpPr>
        <p:spPr>
          <a:xfrm>
            <a:off x="1920240" y="6170490"/>
            <a:ext cx="5667375" cy="457200"/>
          </a:xfrm>
          <a:prstGeom prst="rect">
            <a:avLst/>
          </a:prstGeom>
        </p:spPr>
        <p:txBody>
          <a:bodyPr vert="horz" lIns="109728" tIns="109728" rIns="109728" bIns="91440" rtlCol="0" anchor="ctr"/>
          <a:lstStyle>
            <a:lvl1pPr algn="l">
              <a:defRPr sz="1100" spc="150" baseline="0">
                <a:solidFill>
                  <a:schemeClr val="tx1">
                    <a:lumMod val="75000"/>
                    <a:lumOff val="25000"/>
                  </a:schemeClr>
                </a:solidFill>
                <a:latin typeface="+mj-lt"/>
              </a:defRPr>
            </a:lvl1pPr>
          </a:lstStyle>
          <a:p>
            <a:endParaRPr lang="en-US" dirty="0"/>
          </a:p>
        </p:txBody>
      </p:sp>
      <p:sp>
        <p:nvSpPr>
          <p:cNvPr id="6" name="Slide Number Placeholder 5"/>
          <p:cNvSpPr>
            <a:spLocks noGrp="1"/>
          </p:cNvSpPr>
          <p:nvPr>
            <p:ph type="sldNum" sz="quarter" idx="4"/>
          </p:nvPr>
        </p:nvSpPr>
        <p:spPr>
          <a:xfrm>
            <a:off x="10853744" y="6170490"/>
            <a:ext cx="1188720" cy="457200"/>
          </a:xfrm>
          <a:prstGeom prst="rect">
            <a:avLst/>
          </a:prstGeom>
        </p:spPr>
        <p:txBody>
          <a:bodyPr vert="horz" lIns="109728" tIns="109728" rIns="109728" bIns="91440" rtlCol="0" anchor="b"/>
          <a:lstStyle>
            <a:lvl1pPr algn="r">
              <a:defRPr sz="1600" b="1" baseline="0">
                <a:solidFill>
                  <a:schemeClr val="tx1">
                    <a:lumMod val="75000"/>
                    <a:lumOff val="25000"/>
                  </a:schemeClr>
                </a:solidFill>
                <a:latin typeface="+mj-lt"/>
              </a:defRPr>
            </a:lvl1pPr>
          </a:lstStyle>
          <a:p>
            <a:pPr algn="l"/>
            <a:fld id="{FAEF9944-A4F6-4C59-AEBD-678D6480B8EA}" type="slidenum">
              <a:rPr lang="en-US" smtClean="0"/>
              <a:pPr algn="l"/>
              <a:t>‹#›</a:t>
            </a:fld>
            <a:endParaRPr lang="en-US" dirty="0"/>
          </a:p>
        </p:txBody>
      </p:sp>
      <p:cxnSp>
        <p:nvCxnSpPr>
          <p:cNvPr id="9" name="Straight Connector 8" title="Rule Line">
            <a:extLst>
              <a:ext uri="{FF2B5EF4-FFF2-40B4-BE49-F238E27FC236}">
                <a16:creationId xmlns:a16="http://schemas.microsoft.com/office/drawing/2014/main" id="{430127AE-B29E-4FDF-99D2-A2F1E7003F74}"/>
              </a:ext>
            </a:extLst>
          </p:cNvPr>
          <p:cNvCxnSpPr/>
          <p:nvPr/>
        </p:nvCxnSpPr>
        <p:spPr>
          <a:xfrm>
            <a:off x="1920240" y="2176009"/>
            <a:ext cx="8770571" cy="0"/>
          </a:xfrm>
          <a:prstGeom prst="line">
            <a:avLst/>
          </a:prstGeom>
          <a:ln w="254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06767455"/>
      </p:ext>
    </p:extLst>
  </p:cSld>
  <p:clrMap bg1="lt1" tx1="dk1" bg2="lt2" tx2="dk2" accent1="accent1" accent2="accent2" accent3="accent3" accent4="accent4" accent5="accent5" accent6="accent6" hlink="hlink" folHlink="folHlink"/>
  <p:sldLayoutIdLst>
    <p:sldLayoutId id="2147483671" r:id="rId1"/>
    <p:sldLayoutId id="2147483670" r:id="rId2"/>
    <p:sldLayoutId id="2147483669" r:id="rId3"/>
    <p:sldLayoutId id="2147483668" r:id="rId4"/>
    <p:sldLayoutId id="2147483667" r:id="rId5"/>
    <p:sldLayoutId id="2147483666" r:id="rId6"/>
    <p:sldLayoutId id="2147483665" r:id="rId7"/>
    <p:sldLayoutId id="2147483664" r:id="rId8"/>
    <p:sldLayoutId id="2147483663" r:id="rId9"/>
    <p:sldLayoutId id="2147483662" r:id="rId10"/>
    <p:sldLayoutId id="2147483661" r:id="rId11"/>
    <p:sldLayoutId id="2147483672" r:id="rId12"/>
  </p:sldLayoutIdLst>
  <p:hf sldNum="0" hdr="0" dt="0"/>
  <p:txStyles>
    <p:titleStyle>
      <a:lvl1pPr algn="l" defTabSz="914400" rtl="0" eaLnBrk="1" latinLnBrk="0" hangingPunct="1">
        <a:lnSpc>
          <a:spcPct val="130000"/>
        </a:lnSpc>
        <a:spcBef>
          <a:spcPct val="0"/>
        </a:spcBef>
        <a:buNone/>
        <a:defRPr sz="3200" b="1" kern="1200" spc="150" baseline="0">
          <a:solidFill>
            <a:schemeClr val="tx1">
              <a:lumMod val="75000"/>
              <a:lumOff val="25000"/>
            </a:schemeClr>
          </a:solidFill>
          <a:latin typeface="+mj-lt"/>
          <a:ea typeface="+mj-ea"/>
          <a:cs typeface="+mj-cs"/>
        </a:defRPr>
      </a:lvl1pPr>
    </p:titleStyle>
    <p:bodyStyle>
      <a:lvl1pPr marL="0" indent="0" algn="l" defTabSz="914400" rtl="0" eaLnBrk="1" latinLnBrk="0" hangingPunct="1">
        <a:lnSpc>
          <a:spcPct val="140000"/>
        </a:lnSpc>
        <a:spcBef>
          <a:spcPts val="930"/>
        </a:spcBef>
        <a:buFont typeface="Corbel" panose="020B0503020204020204" pitchFamily="34" charset="0"/>
        <a:buNone/>
        <a:defRPr sz="1800" b="0"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wwnorton.com/nael/nto/middle/arthur/imcross.htm" TargetMode="External"/><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DBF1ABE-8590-450D-BB49-BDDCCF3EEA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pic>
        <p:nvPicPr>
          <p:cNvPr id="4" name="Picture 3" descr="Traditional metal armor">
            <a:extLst>
              <a:ext uri="{FF2B5EF4-FFF2-40B4-BE49-F238E27FC236}">
                <a16:creationId xmlns:a16="http://schemas.microsoft.com/office/drawing/2014/main" id="{152044BD-4442-63EB-4794-0BD90AE8D71E}"/>
              </a:ext>
            </a:extLst>
          </p:cNvPr>
          <p:cNvPicPr>
            <a:picLocks noChangeAspect="1"/>
          </p:cNvPicPr>
          <p:nvPr/>
        </p:nvPicPr>
        <p:blipFill>
          <a:blip r:embed="rId2"/>
          <a:srcRect l="25226" r="1" b="1"/>
          <a:stretch/>
        </p:blipFill>
        <p:spPr>
          <a:xfrm>
            <a:off x="4487333" y="10"/>
            <a:ext cx="7704667" cy="6877868"/>
          </a:xfrm>
          <a:custGeom>
            <a:avLst/>
            <a:gdLst/>
            <a:ahLst/>
            <a:cxnLst/>
            <a:rect l="l" t="t" r="r" b="b"/>
            <a:pathLst>
              <a:path w="7704667" h="6877878">
                <a:moveTo>
                  <a:pt x="0" y="0"/>
                </a:moveTo>
                <a:lnTo>
                  <a:pt x="7704667" y="0"/>
                </a:lnTo>
                <a:lnTo>
                  <a:pt x="7704667" y="6877878"/>
                </a:lnTo>
                <a:lnTo>
                  <a:pt x="0" y="6877878"/>
                </a:lnTo>
                <a:lnTo>
                  <a:pt x="0" y="6867939"/>
                </a:lnTo>
                <a:lnTo>
                  <a:pt x="146217" y="6867939"/>
                </a:lnTo>
                <a:lnTo>
                  <a:pt x="252811" y="6795007"/>
                </a:lnTo>
                <a:cubicBezTo>
                  <a:pt x="428996" y="6667346"/>
                  <a:pt x="601946" y="6529451"/>
                  <a:pt x="776494" y="6388681"/>
                </a:cubicBezTo>
                <a:cubicBezTo>
                  <a:pt x="1734992" y="5615677"/>
                  <a:pt x="2676361" y="4981124"/>
                  <a:pt x="2676361" y="3631852"/>
                </a:cubicBezTo>
                <a:cubicBezTo>
                  <a:pt x="2676361" y="2101350"/>
                  <a:pt x="2094814" y="761014"/>
                  <a:pt x="1053668" y="20384"/>
                </a:cubicBezTo>
                <a:lnTo>
                  <a:pt x="1038069" y="9939"/>
                </a:lnTo>
                <a:lnTo>
                  <a:pt x="0" y="9939"/>
                </a:lnTo>
                <a:close/>
              </a:path>
            </a:pathLst>
          </a:custGeom>
        </p:spPr>
      </p:pic>
      <p:sp>
        <p:nvSpPr>
          <p:cNvPr id="11" name="Freeform: Shape 10">
            <a:extLst>
              <a:ext uri="{FF2B5EF4-FFF2-40B4-BE49-F238E27FC236}">
                <a16:creationId xmlns:a16="http://schemas.microsoft.com/office/drawing/2014/main" id="{DCD36D47-40B7-494B-B249-3CBA333DE2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475746" cy="6858000"/>
          </a:xfrm>
          <a:custGeom>
            <a:avLst/>
            <a:gdLst>
              <a:gd name="connsiteX0" fmla="*/ 0 w 7475746"/>
              <a:gd name="connsiteY0" fmla="*/ 0 h 6858000"/>
              <a:gd name="connsiteX1" fmla="*/ 5859459 w 7475746"/>
              <a:gd name="connsiteY1" fmla="*/ 0 h 6858000"/>
              <a:gd name="connsiteX2" fmla="*/ 5874848 w 7475746"/>
              <a:gd name="connsiteY2" fmla="*/ 10445 h 6858000"/>
              <a:gd name="connsiteX3" fmla="*/ 7475746 w 7475746"/>
              <a:gd name="connsiteY3" fmla="*/ 3621913 h 6858000"/>
              <a:gd name="connsiteX4" fmla="*/ 5601397 w 7475746"/>
              <a:gd name="connsiteY4" fmla="*/ 6378742 h 6858000"/>
              <a:gd name="connsiteX5" fmla="*/ 5084748 w 7475746"/>
              <a:gd name="connsiteY5" fmla="*/ 6785068 h 6858000"/>
              <a:gd name="connsiteX6" fmla="*/ 4979585 w 7475746"/>
              <a:gd name="connsiteY6" fmla="*/ 6858000 h 6858000"/>
              <a:gd name="connsiteX7" fmla="*/ 0 w 7475746"/>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75746" h="6858000">
                <a:moveTo>
                  <a:pt x="0" y="0"/>
                </a:moveTo>
                <a:lnTo>
                  <a:pt x="5859459" y="0"/>
                </a:lnTo>
                <a:lnTo>
                  <a:pt x="5874848" y="10445"/>
                </a:lnTo>
                <a:cubicBezTo>
                  <a:pt x="6902010" y="751075"/>
                  <a:pt x="7475746" y="2091411"/>
                  <a:pt x="7475746" y="3621913"/>
                </a:cubicBezTo>
                <a:cubicBezTo>
                  <a:pt x="7475746" y="4971185"/>
                  <a:pt x="6547021" y="5605738"/>
                  <a:pt x="5601397" y="6378742"/>
                </a:cubicBezTo>
                <a:cubicBezTo>
                  <a:pt x="5429193" y="6519512"/>
                  <a:pt x="5258566" y="6657407"/>
                  <a:pt x="5084748" y="6785068"/>
                </a:cubicBezTo>
                <a:lnTo>
                  <a:pt x="4979585" y="6858000"/>
                </a:lnTo>
                <a:lnTo>
                  <a:pt x="0" y="6858000"/>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3" name="Freeform: Shape 12">
            <a:extLst>
              <a:ext uri="{FF2B5EF4-FFF2-40B4-BE49-F238E27FC236}">
                <a16:creationId xmlns:a16="http://schemas.microsoft.com/office/drawing/2014/main" id="{03AD0D1C-F8BA-4CD1-BC4D-BE1823F3EB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3" y="0"/>
            <a:ext cx="7283242" cy="6858000"/>
          </a:xfrm>
          <a:custGeom>
            <a:avLst/>
            <a:gdLst>
              <a:gd name="connsiteX0" fmla="*/ 0 w 7163694"/>
              <a:gd name="connsiteY0" fmla="*/ 0 h 6858000"/>
              <a:gd name="connsiteX1" fmla="*/ 5525402 w 7163694"/>
              <a:gd name="connsiteY1" fmla="*/ 0 h 6858000"/>
              <a:gd name="connsiteX2" fmla="*/ 5541001 w 7163694"/>
              <a:gd name="connsiteY2" fmla="*/ 10445 h 6858000"/>
              <a:gd name="connsiteX3" fmla="*/ 7163694 w 7163694"/>
              <a:gd name="connsiteY3" fmla="*/ 3621913 h 6858000"/>
              <a:gd name="connsiteX4" fmla="*/ 5263827 w 7163694"/>
              <a:gd name="connsiteY4" fmla="*/ 6378742 h 6858000"/>
              <a:gd name="connsiteX5" fmla="*/ 4740144 w 7163694"/>
              <a:gd name="connsiteY5" fmla="*/ 6785068 h 6858000"/>
              <a:gd name="connsiteX6" fmla="*/ 4633550 w 7163694"/>
              <a:gd name="connsiteY6" fmla="*/ 6858000 h 6858000"/>
              <a:gd name="connsiteX7" fmla="*/ 0 w 7163694"/>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63694" h="6858000">
                <a:moveTo>
                  <a:pt x="0" y="0"/>
                </a:moveTo>
                <a:lnTo>
                  <a:pt x="5525402" y="0"/>
                </a:lnTo>
                <a:lnTo>
                  <a:pt x="5541001" y="10445"/>
                </a:lnTo>
                <a:cubicBezTo>
                  <a:pt x="6582147" y="751075"/>
                  <a:pt x="7163694" y="2091411"/>
                  <a:pt x="7163694" y="3621913"/>
                </a:cubicBezTo>
                <a:cubicBezTo>
                  <a:pt x="7163694" y="4971185"/>
                  <a:pt x="6222325" y="5605738"/>
                  <a:pt x="5263827" y="6378742"/>
                </a:cubicBezTo>
                <a:cubicBezTo>
                  <a:pt x="5089279" y="6519512"/>
                  <a:pt x="4916329" y="6657407"/>
                  <a:pt x="4740144" y="6785068"/>
                </a:cubicBezTo>
                <a:lnTo>
                  <a:pt x="4633550"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5" name="Freeform: Shape 14">
            <a:extLst>
              <a:ext uri="{FF2B5EF4-FFF2-40B4-BE49-F238E27FC236}">
                <a16:creationId xmlns:a16="http://schemas.microsoft.com/office/drawing/2014/main" id="{FBA7E51E-7B6A-4A79-8F84-47C845C7A2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98368" y="0"/>
            <a:ext cx="2529723" cy="6858000"/>
          </a:xfrm>
          <a:custGeom>
            <a:avLst/>
            <a:gdLst>
              <a:gd name="connsiteX0" fmla="*/ 1258269 w 2529723"/>
              <a:gd name="connsiteY0" fmla="*/ 0 h 6858000"/>
              <a:gd name="connsiteX1" fmla="*/ 1275627 w 2529723"/>
              <a:gd name="connsiteY1" fmla="*/ 0 h 6858000"/>
              <a:gd name="connsiteX2" fmla="*/ 1302560 w 2529723"/>
              <a:gd name="connsiteY2" fmla="*/ 24338 h 6858000"/>
              <a:gd name="connsiteX3" fmla="*/ 2522825 w 2529723"/>
              <a:gd name="connsiteY3" fmla="*/ 3678515 h 6858000"/>
              <a:gd name="connsiteX4" fmla="*/ 557500 w 2529723"/>
              <a:gd name="connsiteY4" fmla="*/ 6451411 h 6858000"/>
              <a:gd name="connsiteX5" fmla="*/ 32482 w 2529723"/>
              <a:gd name="connsiteY5" fmla="*/ 6849373 h 6858000"/>
              <a:gd name="connsiteX6" fmla="*/ 19531 w 2529723"/>
              <a:gd name="connsiteY6" fmla="*/ 6858000 h 6858000"/>
              <a:gd name="connsiteX7" fmla="*/ 0 w 2529723"/>
              <a:gd name="connsiteY7" fmla="*/ 6858000 h 6858000"/>
              <a:gd name="connsiteX8" fmla="*/ 14202 w 2529723"/>
              <a:gd name="connsiteY8" fmla="*/ 6848540 h 6858000"/>
              <a:gd name="connsiteX9" fmla="*/ 539221 w 2529723"/>
              <a:gd name="connsiteY9" fmla="*/ 6450578 h 6858000"/>
              <a:gd name="connsiteX10" fmla="*/ 2504546 w 2529723"/>
              <a:gd name="connsiteY10" fmla="*/ 3677682 h 6858000"/>
              <a:gd name="connsiteX11" fmla="*/ 1284280 w 2529723"/>
              <a:gd name="connsiteY11" fmla="*/ 235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2" name="Başlık 1">
            <a:extLst>
              <a:ext uri="{FF2B5EF4-FFF2-40B4-BE49-F238E27FC236}">
                <a16:creationId xmlns:a16="http://schemas.microsoft.com/office/drawing/2014/main" id="{BB938D91-C6C8-3060-9FCE-EA7B18BB78C4}"/>
              </a:ext>
            </a:extLst>
          </p:cNvPr>
          <p:cNvSpPr>
            <a:spLocks noGrp="1"/>
          </p:cNvSpPr>
          <p:nvPr>
            <p:ph type="ctrTitle"/>
          </p:nvPr>
        </p:nvSpPr>
        <p:spPr>
          <a:xfrm>
            <a:off x="364163" y="1429094"/>
            <a:ext cx="5274860" cy="3066706"/>
          </a:xfrm>
        </p:spPr>
        <p:txBody>
          <a:bodyPr anchor="b">
            <a:normAutofit/>
          </a:bodyPr>
          <a:lstStyle/>
          <a:p>
            <a:r>
              <a:rPr lang="tr-TR" dirty="0" err="1"/>
              <a:t>The</a:t>
            </a:r>
            <a:r>
              <a:rPr lang="tr-TR" dirty="0"/>
              <a:t> </a:t>
            </a:r>
            <a:r>
              <a:rPr dirty="0"/>
              <a:t>Medieval </a:t>
            </a:r>
            <a:r>
              <a:rPr lang="tr-TR" dirty="0" err="1"/>
              <a:t>Era</a:t>
            </a:r>
            <a:endParaRPr dirty="0"/>
          </a:p>
        </p:txBody>
      </p:sp>
      <p:sp>
        <p:nvSpPr>
          <p:cNvPr id="3" name="Alt Başlık 2">
            <a:extLst>
              <a:ext uri="{FF2B5EF4-FFF2-40B4-BE49-F238E27FC236}">
                <a16:creationId xmlns:a16="http://schemas.microsoft.com/office/drawing/2014/main" id="{4285097C-B139-50FF-EB83-8C8BFAAC1C01}"/>
              </a:ext>
            </a:extLst>
          </p:cNvPr>
          <p:cNvSpPr>
            <a:spLocks noGrp="1"/>
          </p:cNvSpPr>
          <p:nvPr>
            <p:ph type="subTitle" idx="1"/>
          </p:nvPr>
        </p:nvSpPr>
        <p:spPr>
          <a:xfrm>
            <a:off x="364163" y="4547453"/>
            <a:ext cx="4894788" cy="1576188"/>
          </a:xfrm>
        </p:spPr>
        <p:txBody>
          <a:bodyPr anchor="t">
            <a:normAutofit fontScale="92500"/>
          </a:bodyPr>
          <a:lstStyle/>
          <a:p>
            <a:r>
              <a:rPr lang="tr-TR" dirty="0"/>
              <a:t>ELIT322 </a:t>
            </a:r>
            <a:r>
              <a:rPr lang="tr-TR" dirty="0" err="1"/>
              <a:t>Medieval</a:t>
            </a:r>
            <a:r>
              <a:rPr lang="tr-TR" dirty="0"/>
              <a:t> </a:t>
            </a:r>
            <a:r>
              <a:rPr lang="tr-TR" dirty="0" err="1"/>
              <a:t>Literature</a:t>
            </a:r>
            <a:endParaRPr lang="tr-TR" dirty="0"/>
          </a:p>
          <a:p>
            <a:r>
              <a:rPr lang="tr-TR" dirty="0"/>
              <a:t>Week-2&amp;3</a:t>
            </a:r>
            <a:endParaRPr dirty="0"/>
          </a:p>
        </p:txBody>
      </p:sp>
      <p:sp>
        <p:nvSpPr>
          <p:cNvPr id="5" name="Sağ Ok 4">
            <a:extLst>
              <a:ext uri="{FF2B5EF4-FFF2-40B4-BE49-F238E27FC236}">
                <a16:creationId xmlns:a16="http://schemas.microsoft.com/office/drawing/2014/main" id="{C57C013C-7A29-F93B-32AB-B984233FB2E2}"/>
              </a:ext>
            </a:extLst>
          </p:cNvPr>
          <p:cNvSpPr/>
          <p:nvPr/>
        </p:nvSpPr>
        <p:spPr>
          <a:xfrm>
            <a:off x="700088" y="1057275"/>
            <a:ext cx="2511198" cy="45719"/>
          </a:xfrm>
          <a:prstGeom prst="rightArrow">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6" name="Metin kutusu 5">
            <a:extLst>
              <a:ext uri="{FF2B5EF4-FFF2-40B4-BE49-F238E27FC236}">
                <a16:creationId xmlns:a16="http://schemas.microsoft.com/office/drawing/2014/main" id="{97717105-A3B5-A5CA-532F-EA8D28216F43}"/>
              </a:ext>
            </a:extLst>
          </p:cNvPr>
          <p:cNvSpPr txBox="1"/>
          <p:nvPr/>
        </p:nvSpPr>
        <p:spPr>
          <a:xfrm>
            <a:off x="558014" y="1154647"/>
            <a:ext cx="3149074" cy="276999"/>
          </a:xfrm>
          <a:prstGeom prst="rect">
            <a:avLst/>
          </a:prstGeom>
          <a:noFill/>
        </p:spPr>
        <p:txBody>
          <a:bodyPr wrap="square" rtlCol="0">
            <a:spAutoFit/>
          </a:bodyPr>
          <a:lstStyle/>
          <a:p>
            <a:r>
              <a:rPr lang="tr-TR" sz="1200" dirty="0" err="1"/>
              <a:t>Assist</a:t>
            </a:r>
            <a:r>
              <a:rPr lang="tr-TR" sz="1200" dirty="0"/>
              <a:t>. </a:t>
            </a:r>
            <a:r>
              <a:rPr lang="tr-TR" sz="1200" err="1"/>
              <a:t>Prof</a:t>
            </a:r>
            <a:r>
              <a:rPr lang="tr-TR" sz="1200"/>
              <a:t>. Dr</a:t>
            </a:r>
            <a:r>
              <a:rPr lang="tr-TR" sz="1200" dirty="0"/>
              <a:t>. Pelin GÖLCÜK MİRZA</a:t>
            </a:r>
          </a:p>
        </p:txBody>
      </p:sp>
      <p:pic>
        <p:nvPicPr>
          <p:cNvPr id="7" name="Picture 2" descr="Karabük Üniversitesi - Vikipedi">
            <a:extLst>
              <a:ext uri="{FF2B5EF4-FFF2-40B4-BE49-F238E27FC236}">
                <a16:creationId xmlns:a16="http://schemas.microsoft.com/office/drawing/2014/main" id="{D6FAED69-E893-A62E-6429-BF45790734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0316" y="277472"/>
            <a:ext cx="911398" cy="671008"/>
          </a:xfrm>
          <a:prstGeom prst="rect">
            <a:avLst/>
          </a:prstGeom>
          <a:noFill/>
          <a:extLst>
            <a:ext uri="{909E8E84-426E-40DD-AFC4-6F175D3DCCD1}">
              <a14:hiddenFill xmlns:a14="http://schemas.microsoft.com/office/drawing/2010/main">
                <a:solidFill>
                  <a:srgbClr val="FFFFFF"/>
                </a:solidFill>
              </a14:hiddenFill>
            </a:ext>
          </a:extLst>
        </p:spPr>
      </p:pic>
      <p:sp>
        <p:nvSpPr>
          <p:cNvPr id="8" name="Alt Bilgi Yer Tutucusu 7">
            <a:extLst>
              <a:ext uri="{FF2B5EF4-FFF2-40B4-BE49-F238E27FC236}">
                <a16:creationId xmlns:a16="http://schemas.microsoft.com/office/drawing/2014/main" id="{1F7DE098-1010-AF60-E3E5-306EFED04E43}"/>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724724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5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1500"/>
                                  </p:stCondLst>
                                  <p:iterate>
                                    <p:tmPct val="10000"/>
                                  </p:iterate>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7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lt Bilgi Yer Tutucusu 1">
            <a:extLst>
              <a:ext uri="{FF2B5EF4-FFF2-40B4-BE49-F238E27FC236}">
                <a16:creationId xmlns:a16="http://schemas.microsoft.com/office/drawing/2014/main" id="{6364609D-4808-2AEC-9A80-585919E38104}"/>
              </a:ext>
            </a:extLst>
          </p:cNvPr>
          <p:cNvSpPr>
            <a:spLocks noGrp="1"/>
          </p:cNvSpPr>
          <p:nvPr>
            <p:ph type="ftr" sz="quarter" idx="11"/>
          </p:nvPr>
        </p:nvSpPr>
        <p:spPr/>
        <p:txBody>
          <a:bodyPr/>
          <a:lstStyle/>
          <a:p>
            <a:endParaRPr lang="en-US" dirty="0"/>
          </a:p>
        </p:txBody>
      </p:sp>
      <p:sp>
        <p:nvSpPr>
          <p:cNvPr id="4" name="Metin kutusu 3">
            <a:extLst>
              <a:ext uri="{FF2B5EF4-FFF2-40B4-BE49-F238E27FC236}">
                <a16:creationId xmlns:a16="http://schemas.microsoft.com/office/drawing/2014/main" id="{2FABE3A6-C6B7-B575-C05F-2C86A0493035}"/>
              </a:ext>
            </a:extLst>
          </p:cNvPr>
          <p:cNvSpPr txBox="1"/>
          <p:nvPr/>
        </p:nvSpPr>
        <p:spPr>
          <a:xfrm>
            <a:off x="304119" y="415068"/>
            <a:ext cx="11258551" cy="5755422"/>
          </a:xfrm>
          <a:prstGeom prst="rect">
            <a:avLst/>
          </a:prstGeom>
          <a:noFill/>
        </p:spPr>
        <p:txBody>
          <a:bodyPr wrap="square">
            <a:spAutoFit/>
          </a:bodyPr>
          <a:lstStyle/>
          <a:p>
            <a:pPr algn="ctr" fontAlgn="base"/>
            <a:r>
              <a:rPr lang="tr-TR" b="1" i="0" dirty="0">
                <a:solidFill>
                  <a:srgbClr val="000000"/>
                </a:solidFill>
                <a:effectLst/>
                <a:latin typeface="var(--font_default)"/>
              </a:rPr>
              <a:t>410 </a:t>
            </a:r>
          </a:p>
          <a:p>
            <a:pPr algn="ctr" fontAlgn="base"/>
            <a:r>
              <a:rPr lang="tr-TR" sz="1400" b="1" i="0" dirty="0">
                <a:solidFill>
                  <a:srgbClr val="000000"/>
                </a:solidFill>
                <a:effectLst/>
                <a:latin typeface="var(--font_default)"/>
              </a:rPr>
              <a:t>Roman </a:t>
            </a:r>
            <a:r>
              <a:rPr lang="tr-TR" sz="1400" b="1" i="0" dirty="0" err="1">
                <a:solidFill>
                  <a:srgbClr val="000000"/>
                </a:solidFill>
                <a:effectLst/>
                <a:latin typeface="var(--font_default)"/>
              </a:rPr>
              <a:t>Withdrawal</a:t>
            </a:r>
            <a:r>
              <a:rPr lang="tr-TR" sz="1400" b="1" i="0" dirty="0">
                <a:solidFill>
                  <a:srgbClr val="000000"/>
                </a:solidFill>
                <a:effectLst/>
                <a:latin typeface="var(--font_default)"/>
              </a:rPr>
              <a:t> </a:t>
            </a:r>
            <a:r>
              <a:rPr lang="tr-TR" sz="1400" b="1" i="0" dirty="0" err="1">
                <a:solidFill>
                  <a:srgbClr val="000000"/>
                </a:solidFill>
                <a:effectLst/>
                <a:latin typeface="var(--font_default)"/>
              </a:rPr>
              <a:t>from</a:t>
            </a:r>
            <a:r>
              <a:rPr lang="tr-TR" sz="1400" b="1" i="0" dirty="0">
                <a:solidFill>
                  <a:srgbClr val="000000"/>
                </a:solidFill>
                <a:effectLst/>
                <a:latin typeface="var(--font_default)"/>
              </a:rPr>
              <a:t> Britain</a:t>
            </a:r>
          </a:p>
          <a:p>
            <a:pPr algn="l" fontAlgn="base"/>
            <a:r>
              <a:rPr lang="tr-TR" sz="1400" b="0" i="0" dirty="0" err="1">
                <a:solidFill>
                  <a:srgbClr val="000000"/>
                </a:solidFill>
                <a:effectLst/>
                <a:latin typeface="var(--font_default)"/>
              </a:rPr>
              <a:t>In</a:t>
            </a:r>
            <a:r>
              <a:rPr lang="tr-TR" sz="1400" b="0" i="0" dirty="0">
                <a:solidFill>
                  <a:srgbClr val="000000"/>
                </a:solidFill>
                <a:effectLst/>
                <a:latin typeface="var(--font_default)"/>
              </a:rPr>
              <a:t> 410, </a:t>
            </a:r>
            <a:r>
              <a:rPr lang="tr-TR" sz="1400" b="0" i="0" dirty="0" err="1">
                <a:solidFill>
                  <a:srgbClr val="000000"/>
                </a:solidFill>
                <a:effectLst/>
                <a:latin typeface="var(--font_default)"/>
              </a:rPr>
              <a:t>the</a:t>
            </a:r>
            <a:r>
              <a:rPr lang="tr-TR" sz="1400" b="0" i="0" dirty="0">
                <a:solidFill>
                  <a:srgbClr val="000000"/>
                </a:solidFill>
                <a:effectLst/>
                <a:latin typeface="var(--font_default)"/>
              </a:rPr>
              <a:t> Roman </a:t>
            </a:r>
            <a:r>
              <a:rPr lang="tr-TR" sz="1400" b="0" i="0" dirty="0" err="1">
                <a:solidFill>
                  <a:srgbClr val="000000"/>
                </a:solidFill>
                <a:effectLst/>
                <a:latin typeface="var(--font_default)"/>
              </a:rPr>
              <a:t>Empire</a:t>
            </a:r>
            <a:r>
              <a:rPr lang="tr-TR" sz="1400" b="0" i="0" dirty="0">
                <a:solidFill>
                  <a:srgbClr val="000000"/>
                </a:solidFill>
                <a:effectLst/>
                <a:latin typeface="var(--font_default)"/>
              </a:rPr>
              <a:t> </a:t>
            </a:r>
            <a:r>
              <a:rPr lang="tr-TR" sz="1400" b="0" i="0" dirty="0" err="1">
                <a:solidFill>
                  <a:srgbClr val="000000"/>
                </a:solidFill>
                <a:effectLst/>
                <a:latin typeface="var(--font_default)"/>
              </a:rPr>
              <a:t>withdrew</a:t>
            </a:r>
            <a:r>
              <a:rPr lang="tr-TR" sz="1400" b="0" i="0" dirty="0">
                <a:solidFill>
                  <a:srgbClr val="000000"/>
                </a:solidFill>
                <a:effectLst/>
                <a:latin typeface="var(--font_default)"/>
              </a:rPr>
              <a:t> </a:t>
            </a:r>
            <a:r>
              <a:rPr lang="tr-TR" sz="1400" b="0" i="0" dirty="0" err="1">
                <a:solidFill>
                  <a:srgbClr val="000000"/>
                </a:solidFill>
                <a:effectLst/>
                <a:latin typeface="var(--font_default)"/>
              </a:rPr>
              <a:t>from</a:t>
            </a:r>
            <a:r>
              <a:rPr lang="tr-TR" sz="1400" b="0" i="0" dirty="0">
                <a:solidFill>
                  <a:srgbClr val="000000"/>
                </a:solidFill>
                <a:effectLst/>
                <a:latin typeface="var(--font_default)"/>
              </a:rPr>
              <a:t> Britain. </a:t>
            </a:r>
            <a:r>
              <a:rPr lang="tr-TR" sz="1400" b="0" i="0" dirty="0" err="1">
                <a:solidFill>
                  <a:srgbClr val="000000"/>
                </a:solidFill>
                <a:effectLst/>
                <a:latin typeface="var(--font_default)"/>
              </a:rPr>
              <a:t>This</a:t>
            </a:r>
            <a:r>
              <a:rPr lang="tr-TR" sz="1400" b="0" i="0" dirty="0">
                <a:solidFill>
                  <a:srgbClr val="000000"/>
                </a:solidFill>
                <a:effectLst/>
                <a:latin typeface="var(--font_default)"/>
              </a:rPr>
              <a:t> </a:t>
            </a:r>
            <a:r>
              <a:rPr lang="tr-TR" sz="1400" b="0" i="0" dirty="0" err="1">
                <a:solidFill>
                  <a:srgbClr val="000000"/>
                </a:solidFill>
                <a:effectLst/>
                <a:latin typeface="var(--font_default)"/>
              </a:rPr>
              <a:t>marked</a:t>
            </a:r>
            <a:r>
              <a:rPr lang="tr-TR" sz="1400" b="0" i="0" dirty="0">
                <a:solidFill>
                  <a:srgbClr val="000000"/>
                </a:solidFill>
                <a:effectLst/>
                <a:latin typeface="var(--font_default)"/>
              </a:rPr>
              <a:t> </a:t>
            </a:r>
            <a:r>
              <a:rPr lang="tr-TR" sz="1400" b="0" i="0" dirty="0" err="1">
                <a:solidFill>
                  <a:srgbClr val="000000"/>
                </a:solidFill>
                <a:effectLst/>
                <a:latin typeface="var(--font_default)"/>
              </a:rPr>
              <a:t>the</a:t>
            </a:r>
            <a:r>
              <a:rPr lang="tr-TR" sz="1400" b="0" i="0" dirty="0">
                <a:solidFill>
                  <a:srgbClr val="000000"/>
                </a:solidFill>
                <a:effectLst/>
                <a:latin typeface="var(--font_default)"/>
              </a:rPr>
              <a:t> </a:t>
            </a:r>
            <a:r>
              <a:rPr lang="tr-TR" sz="1400" b="0" i="0" dirty="0" err="1">
                <a:solidFill>
                  <a:srgbClr val="000000"/>
                </a:solidFill>
                <a:effectLst/>
                <a:latin typeface="var(--font_default)"/>
              </a:rPr>
              <a:t>beginning</a:t>
            </a:r>
            <a:r>
              <a:rPr lang="tr-TR" sz="1400" b="0" i="0" dirty="0">
                <a:solidFill>
                  <a:srgbClr val="000000"/>
                </a:solidFill>
                <a:effectLst/>
                <a:latin typeface="var(--font_default)"/>
              </a:rPr>
              <a:t> of a </a:t>
            </a:r>
            <a:r>
              <a:rPr lang="tr-TR" sz="1400" b="0" i="0" dirty="0" err="1">
                <a:solidFill>
                  <a:srgbClr val="000000"/>
                </a:solidFill>
                <a:effectLst/>
                <a:latin typeface="var(--font_default)"/>
              </a:rPr>
              <a:t>new</a:t>
            </a:r>
            <a:r>
              <a:rPr lang="tr-TR" sz="1400" b="0" i="0" dirty="0">
                <a:solidFill>
                  <a:srgbClr val="000000"/>
                </a:solidFill>
                <a:effectLst/>
                <a:latin typeface="var(--font_default)"/>
              </a:rPr>
              <a:t> </a:t>
            </a:r>
            <a:r>
              <a:rPr lang="tr-TR" sz="1400" b="0" i="0" dirty="0" err="1">
                <a:solidFill>
                  <a:srgbClr val="000000"/>
                </a:solidFill>
                <a:effectLst/>
                <a:latin typeface="var(--font_default)"/>
              </a:rPr>
              <a:t>era</a:t>
            </a:r>
            <a:r>
              <a:rPr lang="tr-TR" sz="1400" b="0" i="0" dirty="0">
                <a:solidFill>
                  <a:srgbClr val="000000"/>
                </a:solidFill>
                <a:effectLst/>
                <a:latin typeface="var(--font_default)"/>
              </a:rPr>
              <a:t> in British </a:t>
            </a:r>
            <a:r>
              <a:rPr lang="tr-TR" sz="1400" b="0" i="0" dirty="0" err="1">
                <a:solidFill>
                  <a:srgbClr val="000000"/>
                </a:solidFill>
                <a:effectLst/>
                <a:latin typeface="var(--font_default)"/>
              </a:rPr>
              <a:t>history</a:t>
            </a:r>
            <a:r>
              <a:rPr lang="tr-TR" sz="1400" b="0" i="0" dirty="0">
                <a:solidFill>
                  <a:srgbClr val="000000"/>
                </a:solidFill>
                <a:effectLst/>
                <a:latin typeface="var(--font_default)"/>
              </a:rPr>
              <a:t>, as </a:t>
            </a:r>
            <a:r>
              <a:rPr lang="tr-TR" sz="1400" b="0" i="0" dirty="0" err="1">
                <a:solidFill>
                  <a:srgbClr val="000000"/>
                </a:solidFill>
                <a:effectLst/>
                <a:latin typeface="var(--font_default)"/>
              </a:rPr>
              <a:t>the</a:t>
            </a:r>
            <a:r>
              <a:rPr lang="tr-TR" sz="1400" b="0" i="0" dirty="0">
                <a:solidFill>
                  <a:srgbClr val="000000"/>
                </a:solidFill>
                <a:effectLst/>
                <a:latin typeface="var(--font_default)"/>
              </a:rPr>
              <a:t> </a:t>
            </a:r>
            <a:r>
              <a:rPr lang="tr-TR" sz="1400" b="0" i="0" dirty="0" err="1">
                <a:solidFill>
                  <a:srgbClr val="000000"/>
                </a:solidFill>
                <a:effectLst/>
                <a:latin typeface="var(--font_default)"/>
              </a:rPr>
              <a:t>native</a:t>
            </a:r>
            <a:r>
              <a:rPr lang="tr-TR" sz="1400" b="0" i="0" dirty="0">
                <a:solidFill>
                  <a:srgbClr val="000000"/>
                </a:solidFill>
                <a:effectLst/>
                <a:latin typeface="var(--font_default)"/>
              </a:rPr>
              <a:t> </a:t>
            </a:r>
            <a:r>
              <a:rPr lang="tr-TR" sz="1400" b="0" i="0" dirty="0" err="1">
                <a:solidFill>
                  <a:srgbClr val="000000"/>
                </a:solidFill>
                <a:effectLst/>
                <a:latin typeface="var(--font_default)"/>
              </a:rPr>
              <a:t>Britons</a:t>
            </a:r>
            <a:r>
              <a:rPr lang="tr-TR" sz="1400" b="0" i="0" dirty="0">
                <a:solidFill>
                  <a:srgbClr val="000000"/>
                </a:solidFill>
                <a:effectLst/>
                <a:latin typeface="var(--font_default)"/>
              </a:rPr>
              <a:t> </a:t>
            </a:r>
            <a:r>
              <a:rPr lang="tr-TR" sz="1400" b="0" i="0" dirty="0" err="1">
                <a:solidFill>
                  <a:srgbClr val="000000"/>
                </a:solidFill>
                <a:effectLst/>
                <a:latin typeface="var(--font_default)"/>
              </a:rPr>
              <a:t>faced</a:t>
            </a:r>
            <a:r>
              <a:rPr lang="tr-TR" sz="1400" b="0" i="0" dirty="0">
                <a:solidFill>
                  <a:srgbClr val="000000"/>
                </a:solidFill>
                <a:effectLst/>
                <a:latin typeface="var(--font_default)"/>
              </a:rPr>
              <a:t> </a:t>
            </a:r>
            <a:r>
              <a:rPr lang="tr-TR" sz="1400" b="0" i="0" dirty="0" err="1">
                <a:solidFill>
                  <a:srgbClr val="000000"/>
                </a:solidFill>
                <a:effectLst/>
                <a:latin typeface="var(--font_default)"/>
              </a:rPr>
              <a:t>increasing</a:t>
            </a:r>
            <a:r>
              <a:rPr lang="tr-TR" sz="1400" b="0" i="0" dirty="0">
                <a:solidFill>
                  <a:srgbClr val="000000"/>
                </a:solidFill>
                <a:effectLst/>
                <a:latin typeface="var(--font_default)"/>
              </a:rPr>
              <a:t> </a:t>
            </a:r>
            <a:r>
              <a:rPr lang="tr-TR" sz="1400" b="0" i="0" dirty="0" err="1">
                <a:solidFill>
                  <a:srgbClr val="000000"/>
                </a:solidFill>
                <a:effectLst/>
                <a:latin typeface="var(--font_default)"/>
              </a:rPr>
              <a:t>pressure</a:t>
            </a:r>
            <a:r>
              <a:rPr lang="tr-TR" sz="1400" b="0" i="0" dirty="0">
                <a:solidFill>
                  <a:srgbClr val="000000"/>
                </a:solidFill>
                <a:effectLst/>
                <a:latin typeface="var(--font_default)"/>
              </a:rPr>
              <a:t> </a:t>
            </a:r>
            <a:r>
              <a:rPr lang="tr-TR" sz="1400" b="0" i="0" dirty="0" err="1">
                <a:solidFill>
                  <a:srgbClr val="000000"/>
                </a:solidFill>
                <a:effectLst/>
                <a:latin typeface="var(--font_default)"/>
              </a:rPr>
              <a:t>from</a:t>
            </a:r>
            <a:r>
              <a:rPr lang="tr-TR" sz="1400" b="0" i="0" dirty="0">
                <a:solidFill>
                  <a:srgbClr val="000000"/>
                </a:solidFill>
                <a:effectLst/>
                <a:latin typeface="var(--font_default)"/>
              </a:rPr>
              <a:t> </a:t>
            </a:r>
            <a:r>
              <a:rPr lang="tr-TR" sz="1400" b="0" i="0" dirty="0" err="1">
                <a:solidFill>
                  <a:srgbClr val="000000"/>
                </a:solidFill>
                <a:effectLst/>
                <a:latin typeface="var(--font_default)"/>
              </a:rPr>
              <a:t>the</a:t>
            </a:r>
            <a:r>
              <a:rPr lang="tr-TR" sz="1400" b="0" i="0" dirty="0">
                <a:solidFill>
                  <a:srgbClr val="000000"/>
                </a:solidFill>
                <a:effectLst/>
                <a:latin typeface="var(--font_default)"/>
              </a:rPr>
              <a:t> </a:t>
            </a:r>
            <a:r>
              <a:rPr lang="tr-TR" sz="1400" b="0" i="0" dirty="0" err="1">
                <a:solidFill>
                  <a:srgbClr val="000000"/>
                </a:solidFill>
                <a:effectLst/>
                <a:latin typeface="var(--font_default)"/>
              </a:rPr>
              <a:t>incoming</a:t>
            </a:r>
            <a:r>
              <a:rPr lang="tr-TR" sz="1400" b="0" i="0" dirty="0">
                <a:solidFill>
                  <a:srgbClr val="000000"/>
                </a:solidFill>
                <a:effectLst/>
                <a:latin typeface="var(--font_default)"/>
              </a:rPr>
              <a:t> </a:t>
            </a:r>
            <a:r>
              <a:rPr lang="tr-TR" sz="1400" b="0" i="0" dirty="0" err="1">
                <a:solidFill>
                  <a:srgbClr val="000000"/>
                </a:solidFill>
                <a:effectLst/>
                <a:latin typeface="var(--font_default)"/>
              </a:rPr>
              <a:t>Anglo-Saxon</a:t>
            </a:r>
            <a:r>
              <a:rPr lang="tr-TR" sz="1400" b="0" i="0" dirty="0">
                <a:solidFill>
                  <a:srgbClr val="000000"/>
                </a:solidFill>
                <a:effectLst/>
                <a:latin typeface="var(--font_default)"/>
              </a:rPr>
              <a:t> </a:t>
            </a:r>
            <a:r>
              <a:rPr lang="tr-TR" sz="1400" b="0" i="0" dirty="0" err="1">
                <a:solidFill>
                  <a:srgbClr val="000000"/>
                </a:solidFill>
                <a:effectLst/>
                <a:latin typeface="var(--font_default)"/>
              </a:rPr>
              <a:t>settlers</a:t>
            </a:r>
            <a:r>
              <a:rPr lang="tr-TR" sz="1400" b="0" i="0" dirty="0">
                <a:solidFill>
                  <a:srgbClr val="000000"/>
                </a:solidFill>
                <a:effectLst/>
                <a:latin typeface="var(--font_default)"/>
              </a:rPr>
              <a:t>.</a:t>
            </a:r>
          </a:p>
          <a:p>
            <a:pPr algn="ctr" fontAlgn="base"/>
            <a:r>
              <a:rPr lang="tr-TR" sz="1400" b="1" i="0" dirty="0">
                <a:solidFill>
                  <a:srgbClr val="000000"/>
                </a:solidFill>
                <a:effectLst/>
                <a:latin typeface="var(--font_default)"/>
              </a:rPr>
              <a:t>449 </a:t>
            </a:r>
          </a:p>
          <a:p>
            <a:pPr algn="ctr" fontAlgn="base"/>
            <a:r>
              <a:rPr lang="tr-TR" sz="1400" b="1" i="0" dirty="0" err="1">
                <a:solidFill>
                  <a:srgbClr val="000000"/>
                </a:solidFill>
                <a:effectLst/>
                <a:latin typeface="var(--font_default)"/>
              </a:rPr>
              <a:t>Arrival</a:t>
            </a:r>
            <a:r>
              <a:rPr lang="tr-TR" sz="1400" b="1" i="0" dirty="0">
                <a:solidFill>
                  <a:srgbClr val="000000"/>
                </a:solidFill>
                <a:effectLst/>
                <a:latin typeface="var(--font_default)"/>
              </a:rPr>
              <a:t> of </a:t>
            </a:r>
            <a:r>
              <a:rPr lang="tr-TR" sz="1400" b="1" i="0" dirty="0" err="1">
                <a:solidFill>
                  <a:srgbClr val="000000"/>
                </a:solidFill>
                <a:effectLst/>
                <a:latin typeface="var(--font_default)"/>
              </a:rPr>
              <a:t>the</a:t>
            </a:r>
            <a:r>
              <a:rPr lang="tr-TR" sz="1400" b="1" i="0" dirty="0">
                <a:solidFill>
                  <a:srgbClr val="000000"/>
                </a:solidFill>
                <a:effectLst/>
                <a:latin typeface="var(--font_default)"/>
              </a:rPr>
              <a:t> </a:t>
            </a:r>
            <a:r>
              <a:rPr lang="tr-TR" sz="1400" b="1" i="0" dirty="0" err="1">
                <a:solidFill>
                  <a:srgbClr val="000000"/>
                </a:solidFill>
                <a:effectLst/>
                <a:latin typeface="var(--font_default)"/>
              </a:rPr>
              <a:t>Angles</a:t>
            </a:r>
            <a:r>
              <a:rPr lang="tr-TR" sz="1400" b="1" i="0" dirty="0">
                <a:solidFill>
                  <a:srgbClr val="000000"/>
                </a:solidFill>
                <a:effectLst/>
                <a:latin typeface="var(--font_default)"/>
              </a:rPr>
              <a:t>, </a:t>
            </a:r>
            <a:r>
              <a:rPr lang="tr-TR" sz="1400" b="1" i="0" dirty="0" err="1">
                <a:solidFill>
                  <a:srgbClr val="000000"/>
                </a:solidFill>
                <a:effectLst/>
                <a:latin typeface="var(--font_default)"/>
              </a:rPr>
              <a:t>Saxons</a:t>
            </a:r>
            <a:r>
              <a:rPr lang="tr-TR" sz="1400" b="1" i="0" dirty="0">
                <a:solidFill>
                  <a:srgbClr val="000000"/>
                </a:solidFill>
                <a:effectLst/>
                <a:latin typeface="var(--font_default)"/>
              </a:rPr>
              <a:t>, </a:t>
            </a:r>
            <a:r>
              <a:rPr lang="tr-TR" sz="1400" b="1" i="0" dirty="0" err="1">
                <a:solidFill>
                  <a:srgbClr val="000000"/>
                </a:solidFill>
                <a:effectLst/>
                <a:latin typeface="var(--font_default)"/>
              </a:rPr>
              <a:t>and</a:t>
            </a:r>
            <a:r>
              <a:rPr lang="tr-TR" sz="1400" b="1" i="0" dirty="0">
                <a:solidFill>
                  <a:srgbClr val="000000"/>
                </a:solidFill>
                <a:effectLst/>
                <a:latin typeface="var(--font_default)"/>
              </a:rPr>
              <a:t> </a:t>
            </a:r>
            <a:r>
              <a:rPr lang="tr-TR" sz="1400" b="1" i="0" dirty="0" err="1">
                <a:solidFill>
                  <a:srgbClr val="000000"/>
                </a:solidFill>
                <a:effectLst/>
                <a:latin typeface="var(--font_default)"/>
              </a:rPr>
              <a:t>Jutes</a:t>
            </a:r>
            <a:endParaRPr lang="tr-TR" sz="1400" b="1" i="0" dirty="0">
              <a:solidFill>
                <a:srgbClr val="000000"/>
              </a:solidFill>
              <a:effectLst/>
              <a:latin typeface="var(--font_default)"/>
            </a:endParaRPr>
          </a:p>
          <a:p>
            <a:pPr algn="l" fontAlgn="base"/>
            <a:r>
              <a:rPr lang="tr-TR" sz="1400" b="0" i="0" dirty="0" err="1">
                <a:solidFill>
                  <a:srgbClr val="000000"/>
                </a:solidFill>
                <a:effectLst/>
                <a:latin typeface="var(--font_default)"/>
              </a:rPr>
              <a:t>In</a:t>
            </a:r>
            <a:r>
              <a:rPr lang="tr-TR" sz="1400" b="0" i="0" dirty="0">
                <a:solidFill>
                  <a:srgbClr val="000000"/>
                </a:solidFill>
                <a:effectLst/>
                <a:latin typeface="var(--font_default)"/>
              </a:rPr>
              <a:t> 449, </a:t>
            </a:r>
            <a:r>
              <a:rPr lang="tr-TR" sz="1400" b="0" i="0" dirty="0" err="1">
                <a:solidFill>
                  <a:srgbClr val="000000"/>
                </a:solidFill>
                <a:effectLst/>
                <a:latin typeface="var(--font_default)"/>
              </a:rPr>
              <a:t>the</a:t>
            </a:r>
            <a:r>
              <a:rPr lang="tr-TR" sz="1400" b="0" i="0" dirty="0">
                <a:solidFill>
                  <a:srgbClr val="000000"/>
                </a:solidFill>
                <a:effectLst/>
                <a:latin typeface="var(--font_default)"/>
              </a:rPr>
              <a:t> </a:t>
            </a:r>
            <a:r>
              <a:rPr lang="tr-TR" sz="1400" b="0" i="0" dirty="0" err="1">
                <a:solidFill>
                  <a:srgbClr val="000000"/>
                </a:solidFill>
                <a:effectLst/>
                <a:latin typeface="var(--font_default)"/>
              </a:rPr>
              <a:t>Angles</a:t>
            </a:r>
            <a:r>
              <a:rPr lang="tr-TR" sz="1400" b="0" i="0" dirty="0">
                <a:solidFill>
                  <a:srgbClr val="000000"/>
                </a:solidFill>
                <a:effectLst/>
                <a:latin typeface="var(--font_default)"/>
              </a:rPr>
              <a:t>, </a:t>
            </a:r>
            <a:r>
              <a:rPr lang="tr-TR" sz="1400" b="0" i="0" dirty="0" err="1">
                <a:solidFill>
                  <a:srgbClr val="000000"/>
                </a:solidFill>
                <a:effectLst/>
                <a:latin typeface="var(--font_default)"/>
              </a:rPr>
              <a:t>Saxons</a:t>
            </a:r>
            <a:r>
              <a:rPr lang="tr-TR" sz="1400" b="0" i="0" dirty="0">
                <a:solidFill>
                  <a:srgbClr val="000000"/>
                </a:solidFill>
                <a:effectLst/>
                <a:latin typeface="var(--font_default)"/>
              </a:rPr>
              <a:t>, </a:t>
            </a:r>
            <a:r>
              <a:rPr lang="tr-TR" sz="1400" b="0" i="0" dirty="0" err="1">
                <a:solidFill>
                  <a:srgbClr val="000000"/>
                </a:solidFill>
                <a:effectLst/>
                <a:latin typeface="var(--font_default)"/>
              </a:rPr>
              <a:t>and</a:t>
            </a:r>
            <a:r>
              <a:rPr lang="tr-TR" sz="1400" b="0" i="0" dirty="0">
                <a:solidFill>
                  <a:srgbClr val="000000"/>
                </a:solidFill>
                <a:effectLst/>
                <a:latin typeface="var(--font_default)"/>
              </a:rPr>
              <a:t> </a:t>
            </a:r>
            <a:r>
              <a:rPr lang="tr-TR" sz="1400" b="0" i="0" dirty="0" err="1">
                <a:solidFill>
                  <a:srgbClr val="000000"/>
                </a:solidFill>
                <a:effectLst/>
                <a:latin typeface="var(--font_default)"/>
              </a:rPr>
              <a:t>Jutes</a:t>
            </a:r>
            <a:r>
              <a:rPr lang="tr-TR" sz="1400" b="0" i="0" dirty="0">
                <a:solidFill>
                  <a:srgbClr val="000000"/>
                </a:solidFill>
                <a:effectLst/>
                <a:latin typeface="var(--font_default)"/>
              </a:rPr>
              <a:t>, </a:t>
            </a:r>
            <a:r>
              <a:rPr lang="tr-TR" sz="1400" b="0" i="0" dirty="0" err="1">
                <a:solidFill>
                  <a:srgbClr val="000000"/>
                </a:solidFill>
                <a:effectLst/>
                <a:latin typeface="var(--font_default)"/>
              </a:rPr>
              <a:t>three</a:t>
            </a:r>
            <a:r>
              <a:rPr lang="tr-TR" sz="1400" b="0" i="0" dirty="0">
                <a:solidFill>
                  <a:srgbClr val="000000"/>
                </a:solidFill>
                <a:effectLst/>
                <a:latin typeface="var(--font_default)"/>
              </a:rPr>
              <a:t> </a:t>
            </a:r>
            <a:r>
              <a:rPr lang="tr-TR" sz="1400" b="0" i="0" dirty="0" err="1">
                <a:solidFill>
                  <a:srgbClr val="000000"/>
                </a:solidFill>
                <a:effectLst/>
                <a:latin typeface="var(--font_default)"/>
              </a:rPr>
              <a:t>Germanic</a:t>
            </a:r>
            <a:r>
              <a:rPr lang="tr-TR" sz="1400" b="0" i="0" dirty="0">
                <a:solidFill>
                  <a:srgbClr val="000000"/>
                </a:solidFill>
                <a:effectLst/>
                <a:latin typeface="var(--font_default)"/>
              </a:rPr>
              <a:t> </a:t>
            </a:r>
            <a:r>
              <a:rPr lang="tr-TR" sz="1400" b="0" i="0" dirty="0" err="1">
                <a:solidFill>
                  <a:srgbClr val="000000"/>
                </a:solidFill>
                <a:effectLst/>
                <a:latin typeface="var(--font_default)"/>
              </a:rPr>
              <a:t>tribes</a:t>
            </a:r>
            <a:r>
              <a:rPr lang="tr-TR" sz="1400" b="0" i="0" dirty="0">
                <a:solidFill>
                  <a:srgbClr val="000000"/>
                </a:solidFill>
                <a:effectLst/>
                <a:latin typeface="var(--font_default)"/>
              </a:rPr>
              <a:t>, </a:t>
            </a:r>
            <a:r>
              <a:rPr lang="tr-TR" sz="1400" b="0" i="0" dirty="0" err="1">
                <a:solidFill>
                  <a:srgbClr val="000000"/>
                </a:solidFill>
                <a:effectLst/>
                <a:latin typeface="var(--font_default)"/>
              </a:rPr>
              <a:t>began</a:t>
            </a:r>
            <a:r>
              <a:rPr lang="tr-TR" sz="1400" b="0" i="0" dirty="0">
                <a:solidFill>
                  <a:srgbClr val="000000"/>
                </a:solidFill>
                <a:effectLst/>
                <a:latin typeface="var(--font_default)"/>
              </a:rPr>
              <a:t> </a:t>
            </a:r>
            <a:r>
              <a:rPr lang="tr-TR" sz="1400" b="0" i="0" dirty="0" err="1">
                <a:solidFill>
                  <a:srgbClr val="000000"/>
                </a:solidFill>
                <a:effectLst/>
                <a:latin typeface="var(--font_default)"/>
              </a:rPr>
              <a:t>to</a:t>
            </a:r>
            <a:r>
              <a:rPr lang="tr-TR" sz="1400" b="0" i="0" dirty="0">
                <a:solidFill>
                  <a:srgbClr val="000000"/>
                </a:solidFill>
                <a:effectLst/>
                <a:latin typeface="var(--font_default)"/>
              </a:rPr>
              <a:t> </a:t>
            </a:r>
            <a:r>
              <a:rPr lang="tr-TR" sz="1400" b="0" i="0" dirty="0" err="1">
                <a:solidFill>
                  <a:srgbClr val="000000"/>
                </a:solidFill>
                <a:effectLst/>
                <a:latin typeface="var(--font_default)"/>
              </a:rPr>
              <a:t>arrive</a:t>
            </a:r>
            <a:r>
              <a:rPr lang="tr-TR" sz="1400" b="0" i="0" dirty="0">
                <a:solidFill>
                  <a:srgbClr val="000000"/>
                </a:solidFill>
                <a:effectLst/>
                <a:latin typeface="var(--font_default)"/>
              </a:rPr>
              <a:t> in Britain. They </a:t>
            </a:r>
            <a:r>
              <a:rPr lang="tr-TR" sz="1400" b="0" i="0" dirty="0" err="1">
                <a:solidFill>
                  <a:srgbClr val="000000"/>
                </a:solidFill>
                <a:effectLst/>
                <a:latin typeface="var(--font_default)"/>
              </a:rPr>
              <a:t>came</a:t>
            </a:r>
            <a:r>
              <a:rPr lang="tr-TR" sz="1400" b="0" i="0" dirty="0">
                <a:solidFill>
                  <a:srgbClr val="000000"/>
                </a:solidFill>
                <a:effectLst/>
                <a:latin typeface="var(--font_default)"/>
              </a:rPr>
              <a:t> </a:t>
            </a:r>
            <a:r>
              <a:rPr lang="tr-TR" sz="1400" b="0" i="0" dirty="0" err="1">
                <a:solidFill>
                  <a:srgbClr val="000000"/>
                </a:solidFill>
                <a:effectLst/>
                <a:latin typeface="var(--font_default)"/>
              </a:rPr>
              <a:t>from</a:t>
            </a:r>
            <a:r>
              <a:rPr lang="tr-TR" sz="1400" b="0" i="0" dirty="0">
                <a:solidFill>
                  <a:srgbClr val="000000"/>
                </a:solidFill>
                <a:effectLst/>
                <a:latin typeface="var(--font_default)"/>
              </a:rPr>
              <a:t> </a:t>
            </a:r>
            <a:r>
              <a:rPr lang="tr-TR" sz="1400" b="0" i="0" dirty="0" err="1">
                <a:solidFill>
                  <a:srgbClr val="000000"/>
                </a:solidFill>
                <a:effectLst/>
                <a:latin typeface="var(--font_default)"/>
              </a:rPr>
              <a:t>present-day</a:t>
            </a:r>
            <a:r>
              <a:rPr lang="tr-TR" sz="1400" b="0" i="0" dirty="0">
                <a:solidFill>
                  <a:srgbClr val="000000"/>
                </a:solidFill>
                <a:effectLst/>
                <a:latin typeface="var(--font_default)"/>
              </a:rPr>
              <a:t> </a:t>
            </a:r>
            <a:r>
              <a:rPr lang="tr-TR" sz="1400" b="0" i="0" dirty="0" err="1">
                <a:solidFill>
                  <a:srgbClr val="000000"/>
                </a:solidFill>
                <a:effectLst/>
                <a:latin typeface="var(--font_default)"/>
              </a:rPr>
              <a:t>Denmark</a:t>
            </a:r>
            <a:r>
              <a:rPr lang="tr-TR" sz="1400" b="0" i="0" dirty="0">
                <a:solidFill>
                  <a:srgbClr val="000000"/>
                </a:solidFill>
                <a:effectLst/>
                <a:latin typeface="var(--font_default)"/>
              </a:rPr>
              <a:t> </a:t>
            </a:r>
            <a:r>
              <a:rPr lang="tr-TR" sz="1400" b="0" i="0" dirty="0" err="1">
                <a:solidFill>
                  <a:srgbClr val="000000"/>
                </a:solidFill>
                <a:effectLst/>
                <a:latin typeface="var(--font_default)"/>
              </a:rPr>
              <a:t>and</a:t>
            </a:r>
            <a:r>
              <a:rPr lang="tr-TR" sz="1400" b="0" i="0" dirty="0">
                <a:solidFill>
                  <a:srgbClr val="000000"/>
                </a:solidFill>
                <a:effectLst/>
                <a:latin typeface="var(--font_default)"/>
              </a:rPr>
              <a:t> Germany, </a:t>
            </a:r>
            <a:r>
              <a:rPr lang="tr-TR" sz="1400" b="0" i="0" dirty="0" err="1">
                <a:solidFill>
                  <a:srgbClr val="000000"/>
                </a:solidFill>
                <a:effectLst/>
                <a:latin typeface="var(--font_default)"/>
              </a:rPr>
              <a:t>seeking</a:t>
            </a:r>
            <a:r>
              <a:rPr lang="tr-TR" sz="1400" b="0" i="0" dirty="0">
                <a:solidFill>
                  <a:srgbClr val="000000"/>
                </a:solidFill>
                <a:effectLst/>
                <a:latin typeface="var(--font_default)"/>
              </a:rPr>
              <a:t> </a:t>
            </a:r>
            <a:r>
              <a:rPr lang="tr-TR" sz="1400" b="0" i="0" dirty="0" err="1">
                <a:solidFill>
                  <a:srgbClr val="000000"/>
                </a:solidFill>
                <a:effectLst/>
                <a:latin typeface="var(--font_default)"/>
              </a:rPr>
              <a:t>new</a:t>
            </a:r>
            <a:r>
              <a:rPr lang="tr-TR" sz="1400" b="0" i="0" dirty="0">
                <a:solidFill>
                  <a:srgbClr val="000000"/>
                </a:solidFill>
                <a:effectLst/>
                <a:latin typeface="var(--font_default)"/>
              </a:rPr>
              <a:t> </a:t>
            </a:r>
            <a:r>
              <a:rPr lang="tr-TR" sz="1400" b="0" i="0" dirty="0" err="1">
                <a:solidFill>
                  <a:srgbClr val="000000"/>
                </a:solidFill>
                <a:effectLst/>
                <a:latin typeface="var(--font_default)"/>
              </a:rPr>
              <a:t>lands</a:t>
            </a:r>
            <a:r>
              <a:rPr lang="tr-TR" sz="1400" b="0" i="0" dirty="0">
                <a:solidFill>
                  <a:srgbClr val="000000"/>
                </a:solidFill>
                <a:effectLst/>
                <a:latin typeface="var(--font_default)"/>
              </a:rPr>
              <a:t> </a:t>
            </a:r>
            <a:r>
              <a:rPr lang="tr-TR" sz="1400" b="0" i="0" dirty="0" err="1">
                <a:solidFill>
                  <a:srgbClr val="000000"/>
                </a:solidFill>
                <a:effectLst/>
                <a:latin typeface="var(--font_default)"/>
              </a:rPr>
              <a:t>to</a:t>
            </a:r>
            <a:r>
              <a:rPr lang="tr-TR" sz="1400" b="0" i="0" dirty="0">
                <a:solidFill>
                  <a:srgbClr val="000000"/>
                </a:solidFill>
                <a:effectLst/>
                <a:latin typeface="var(--font_default)"/>
              </a:rPr>
              <a:t> </a:t>
            </a:r>
            <a:r>
              <a:rPr lang="tr-TR" sz="1400" b="0" i="0" dirty="0" err="1">
                <a:solidFill>
                  <a:srgbClr val="000000"/>
                </a:solidFill>
                <a:effectLst/>
                <a:latin typeface="var(--font_default)"/>
              </a:rPr>
              <a:t>settle</a:t>
            </a:r>
            <a:r>
              <a:rPr lang="tr-TR" sz="1400" b="0" i="0" dirty="0">
                <a:solidFill>
                  <a:srgbClr val="000000"/>
                </a:solidFill>
                <a:effectLst/>
                <a:latin typeface="var(--font_default)"/>
              </a:rPr>
              <a:t>.</a:t>
            </a:r>
          </a:p>
          <a:p>
            <a:pPr algn="ctr" fontAlgn="base"/>
            <a:r>
              <a:rPr lang="tr-TR" sz="1400" b="1" i="0" dirty="0">
                <a:solidFill>
                  <a:srgbClr val="000000"/>
                </a:solidFill>
                <a:effectLst/>
                <a:latin typeface="var(--font_default)"/>
              </a:rPr>
              <a:t>597 </a:t>
            </a:r>
          </a:p>
          <a:p>
            <a:pPr algn="ctr" fontAlgn="base"/>
            <a:r>
              <a:rPr lang="tr-TR" sz="1400" b="1" i="0" dirty="0" err="1">
                <a:solidFill>
                  <a:srgbClr val="000000"/>
                </a:solidFill>
                <a:effectLst/>
                <a:latin typeface="var(--font_default)"/>
              </a:rPr>
              <a:t>Christian</a:t>
            </a:r>
            <a:r>
              <a:rPr lang="tr-TR" sz="1400" b="1" i="0" dirty="0">
                <a:solidFill>
                  <a:srgbClr val="000000"/>
                </a:solidFill>
                <a:effectLst/>
                <a:latin typeface="var(--font_default)"/>
              </a:rPr>
              <a:t> Conversion</a:t>
            </a:r>
          </a:p>
          <a:p>
            <a:pPr algn="l" fontAlgn="base"/>
            <a:r>
              <a:rPr lang="tr-TR" sz="1400" b="0" i="0" dirty="0" err="1">
                <a:solidFill>
                  <a:srgbClr val="000000"/>
                </a:solidFill>
                <a:effectLst/>
                <a:latin typeface="var(--font_default)"/>
              </a:rPr>
              <a:t>In</a:t>
            </a:r>
            <a:r>
              <a:rPr lang="tr-TR" sz="1400" b="0" i="0" dirty="0">
                <a:solidFill>
                  <a:srgbClr val="000000"/>
                </a:solidFill>
                <a:effectLst/>
                <a:latin typeface="var(--font_default)"/>
              </a:rPr>
              <a:t> 597, </a:t>
            </a:r>
            <a:r>
              <a:rPr lang="tr-TR" sz="1400" b="0" i="0" dirty="0" err="1">
                <a:solidFill>
                  <a:srgbClr val="000000"/>
                </a:solidFill>
                <a:effectLst/>
                <a:latin typeface="var(--font_default)"/>
              </a:rPr>
              <a:t>Pope</a:t>
            </a:r>
            <a:r>
              <a:rPr lang="tr-TR" sz="1400" b="0" i="0" dirty="0">
                <a:solidFill>
                  <a:srgbClr val="000000"/>
                </a:solidFill>
                <a:effectLst/>
                <a:latin typeface="var(--font_default)"/>
              </a:rPr>
              <a:t> Gregory I sent a </a:t>
            </a:r>
            <a:r>
              <a:rPr lang="tr-TR" sz="1400" b="0" i="0" dirty="0" err="1">
                <a:solidFill>
                  <a:srgbClr val="000000"/>
                </a:solidFill>
                <a:effectLst/>
                <a:latin typeface="var(--font_default)"/>
              </a:rPr>
              <a:t>mission</a:t>
            </a:r>
            <a:r>
              <a:rPr lang="tr-TR" sz="1400" b="0" i="0" dirty="0">
                <a:solidFill>
                  <a:srgbClr val="000000"/>
                </a:solidFill>
                <a:effectLst/>
                <a:latin typeface="var(--font_default)"/>
              </a:rPr>
              <a:t> </a:t>
            </a:r>
            <a:r>
              <a:rPr lang="tr-TR" sz="1400" b="0" i="0" dirty="0" err="1">
                <a:solidFill>
                  <a:srgbClr val="000000"/>
                </a:solidFill>
                <a:effectLst/>
                <a:latin typeface="var(--font_default)"/>
              </a:rPr>
              <a:t>to</a:t>
            </a:r>
            <a:r>
              <a:rPr lang="tr-TR" sz="1400" b="0" i="0" dirty="0">
                <a:solidFill>
                  <a:srgbClr val="000000"/>
                </a:solidFill>
                <a:effectLst/>
                <a:latin typeface="var(--font_default)"/>
              </a:rPr>
              <a:t> </a:t>
            </a:r>
            <a:r>
              <a:rPr lang="tr-TR" sz="1400" b="0" i="0" dirty="0" err="1">
                <a:solidFill>
                  <a:srgbClr val="000000"/>
                </a:solidFill>
                <a:effectLst/>
                <a:latin typeface="var(--font_default)"/>
              </a:rPr>
              <a:t>England</a:t>
            </a:r>
            <a:r>
              <a:rPr lang="tr-TR" sz="1400" b="0" i="0" dirty="0">
                <a:solidFill>
                  <a:srgbClr val="000000"/>
                </a:solidFill>
                <a:effectLst/>
                <a:latin typeface="var(--font_default)"/>
              </a:rPr>
              <a:t> led </a:t>
            </a:r>
            <a:r>
              <a:rPr lang="tr-TR" sz="1400" b="0" i="0" dirty="0" err="1">
                <a:solidFill>
                  <a:srgbClr val="000000"/>
                </a:solidFill>
                <a:effectLst/>
                <a:latin typeface="var(--font_default)"/>
              </a:rPr>
              <a:t>by</a:t>
            </a:r>
            <a:r>
              <a:rPr lang="tr-TR" sz="1400" b="0" i="0" dirty="0">
                <a:solidFill>
                  <a:srgbClr val="000000"/>
                </a:solidFill>
                <a:effectLst/>
                <a:latin typeface="var(--font_default)"/>
              </a:rPr>
              <a:t> Augustine, </a:t>
            </a:r>
            <a:r>
              <a:rPr lang="tr-TR" sz="1400" b="0" i="0" dirty="0" err="1">
                <a:solidFill>
                  <a:srgbClr val="000000"/>
                </a:solidFill>
                <a:effectLst/>
                <a:latin typeface="var(--font_default)"/>
              </a:rPr>
              <a:t>who</a:t>
            </a:r>
            <a:r>
              <a:rPr lang="tr-TR" sz="1400" b="0" i="0" dirty="0">
                <a:solidFill>
                  <a:srgbClr val="000000"/>
                </a:solidFill>
                <a:effectLst/>
                <a:latin typeface="var(--font_default)"/>
              </a:rPr>
              <a:t> </a:t>
            </a:r>
            <a:r>
              <a:rPr lang="tr-TR" sz="1400" b="0" i="0" dirty="0" err="1">
                <a:solidFill>
                  <a:srgbClr val="000000"/>
                </a:solidFill>
                <a:effectLst/>
                <a:latin typeface="var(--font_default)"/>
              </a:rPr>
              <a:t>later</a:t>
            </a:r>
            <a:r>
              <a:rPr lang="tr-TR" sz="1400" b="0" i="0" dirty="0">
                <a:solidFill>
                  <a:srgbClr val="000000"/>
                </a:solidFill>
                <a:effectLst/>
                <a:latin typeface="var(--font_default)"/>
              </a:rPr>
              <a:t> </a:t>
            </a:r>
            <a:r>
              <a:rPr lang="tr-TR" sz="1400" b="0" i="0" dirty="0" err="1">
                <a:solidFill>
                  <a:srgbClr val="000000"/>
                </a:solidFill>
                <a:effectLst/>
                <a:latin typeface="var(--font_default)"/>
              </a:rPr>
              <a:t>became</a:t>
            </a:r>
            <a:r>
              <a:rPr lang="tr-TR" sz="1400" b="0" i="0" dirty="0">
                <a:solidFill>
                  <a:srgbClr val="000000"/>
                </a:solidFill>
                <a:effectLst/>
                <a:latin typeface="var(--font_default)"/>
              </a:rPr>
              <a:t> </a:t>
            </a:r>
            <a:r>
              <a:rPr lang="tr-TR" sz="1400" b="0" i="0" dirty="0" err="1">
                <a:solidFill>
                  <a:srgbClr val="000000"/>
                </a:solidFill>
                <a:effectLst/>
                <a:latin typeface="var(--font_default)"/>
              </a:rPr>
              <a:t>the</a:t>
            </a:r>
            <a:r>
              <a:rPr lang="tr-TR" sz="1400" b="0" i="0" dirty="0">
                <a:solidFill>
                  <a:srgbClr val="000000"/>
                </a:solidFill>
                <a:effectLst/>
                <a:latin typeface="var(--font_default)"/>
              </a:rPr>
              <a:t> </a:t>
            </a:r>
            <a:r>
              <a:rPr lang="tr-TR" sz="1400" b="0" i="0" dirty="0" err="1">
                <a:solidFill>
                  <a:srgbClr val="000000"/>
                </a:solidFill>
                <a:effectLst/>
                <a:latin typeface="var(--font_default)"/>
              </a:rPr>
              <a:t>first</a:t>
            </a:r>
            <a:r>
              <a:rPr lang="tr-TR" sz="1400" b="0" i="0" dirty="0">
                <a:solidFill>
                  <a:srgbClr val="000000"/>
                </a:solidFill>
                <a:effectLst/>
                <a:latin typeface="var(--font_default)"/>
              </a:rPr>
              <a:t> </a:t>
            </a:r>
            <a:r>
              <a:rPr lang="tr-TR" sz="1400" b="0" i="0" dirty="0" err="1">
                <a:solidFill>
                  <a:srgbClr val="000000"/>
                </a:solidFill>
                <a:effectLst/>
                <a:latin typeface="var(--font_default)"/>
              </a:rPr>
              <a:t>Archbishop</a:t>
            </a:r>
            <a:r>
              <a:rPr lang="tr-TR" sz="1400" b="0" i="0" dirty="0">
                <a:solidFill>
                  <a:srgbClr val="000000"/>
                </a:solidFill>
                <a:effectLst/>
                <a:latin typeface="var(--font_default)"/>
              </a:rPr>
              <a:t> of Canterbury. </a:t>
            </a:r>
            <a:r>
              <a:rPr lang="tr-TR" sz="1400" b="0" i="0" dirty="0" err="1">
                <a:solidFill>
                  <a:srgbClr val="000000"/>
                </a:solidFill>
                <a:effectLst/>
                <a:latin typeface="var(--font_default)"/>
              </a:rPr>
              <a:t>This</a:t>
            </a:r>
            <a:r>
              <a:rPr lang="tr-TR" sz="1400" b="0" i="0" dirty="0">
                <a:solidFill>
                  <a:srgbClr val="000000"/>
                </a:solidFill>
                <a:effectLst/>
                <a:latin typeface="var(--font_default)"/>
              </a:rPr>
              <a:t> </a:t>
            </a:r>
            <a:r>
              <a:rPr lang="tr-TR" sz="1400" b="0" i="0" dirty="0" err="1">
                <a:solidFill>
                  <a:srgbClr val="000000"/>
                </a:solidFill>
                <a:effectLst/>
                <a:latin typeface="var(--font_default)"/>
              </a:rPr>
              <a:t>marked</a:t>
            </a:r>
            <a:r>
              <a:rPr lang="tr-TR" sz="1400" b="0" i="0" dirty="0">
                <a:solidFill>
                  <a:srgbClr val="000000"/>
                </a:solidFill>
                <a:effectLst/>
                <a:latin typeface="var(--font_default)"/>
              </a:rPr>
              <a:t> </a:t>
            </a:r>
            <a:r>
              <a:rPr lang="tr-TR" sz="1400" b="0" i="0" dirty="0" err="1">
                <a:solidFill>
                  <a:srgbClr val="000000"/>
                </a:solidFill>
                <a:effectLst/>
                <a:latin typeface="var(--font_default)"/>
              </a:rPr>
              <a:t>the</a:t>
            </a:r>
            <a:r>
              <a:rPr lang="tr-TR" sz="1400" b="0" i="0" dirty="0">
                <a:solidFill>
                  <a:srgbClr val="000000"/>
                </a:solidFill>
                <a:effectLst/>
                <a:latin typeface="var(--font_default)"/>
              </a:rPr>
              <a:t> </a:t>
            </a:r>
            <a:r>
              <a:rPr lang="tr-TR" sz="1400" b="0" i="0" dirty="0" err="1">
                <a:solidFill>
                  <a:srgbClr val="000000"/>
                </a:solidFill>
                <a:effectLst/>
                <a:latin typeface="var(--font_default)"/>
              </a:rPr>
              <a:t>beginning</a:t>
            </a:r>
            <a:r>
              <a:rPr lang="tr-TR" sz="1400" b="0" i="0" dirty="0">
                <a:solidFill>
                  <a:srgbClr val="000000"/>
                </a:solidFill>
                <a:effectLst/>
                <a:latin typeface="var(--font_default)"/>
              </a:rPr>
              <a:t> of </a:t>
            </a:r>
            <a:r>
              <a:rPr lang="tr-TR" sz="1400" b="0" i="0" dirty="0" err="1">
                <a:solidFill>
                  <a:srgbClr val="000000"/>
                </a:solidFill>
                <a:effectLst/>
                <a:latin typeface="var(--font_default)"/>
              </a:rPr>
              <a:t>the</a:t>
            </a:r>
            <a:r>
              <a:rPr lang="tr-TR" sz="1400" b="0" i="0" dirty="0">
                <a:solidFill>
                  <a:srgbClr val="000000"/>
                </a:solidFill>
                <a:effectLst/>
                <a:latin typeface="var(--font_default)"/>
              </a:rPr>
              <a:t> </a:t>
            </a:r>
            <a:r>
              <a:rPr lang="tr-TR" sz="1400" b="0" i="0" dirty="0" err="1">
                <a:solidFill>
                  <a:srgbClr val="000000"/>
                </a:solidFill>
                <a:effectLst/>
                <a:latin typeface="var(--font_default)"/>
              </a:rPr>
              <a:t>Christian</a:t>
            </a:r>
            <a:r>
              <a:rPr lang="tr-TR" sz="1400" b="0" i="0" dirty="0">
                <a:solidFill>
                  <a:srgbClr val="000000"/>
                </a:solidFill>
                <a:effectLst/>
                <a:latin typeface="var(--font_default)"/>
              </a:rPr>
              <a:t> </a:t>
            </a:r>
            <a:r>
              <a:rPr lang="tr-TR" sz="1400" b="0" i="0" dirty="0" err="1">
                <a:solidFill>
                  <a:srgbClr val="000000"/>
                </a:solidFill>
                <a:effectLst/>
                <a:latin typeface="var(--font_default)"/>
              </a:rPr>
              <a:t>conversion</a:t>
            </a:r>
            <a:r>
              <a:rPr lang="tr-TR" sz="1400" b="0" i="0" dirty="0">
                <a:solidFill>
                  <a:srgbClr val="000000"/>
                </a:solidFill>
                <a:effectLst/>
                <a:latin typeface="var(--font_default)"/>
              </a:rPr>
              <a:t> of </a:t>
            </a:r>
            <a:r>
              <a:rPr lang="tr-TR" sz="1400" b="0" i="0" dirty="0" err="1">
                <a:solidFill>
                  <a:srgbClr val="000000"/>
                </a:solidFill>
                <a:effectLst/>
                <a:latin typeface="var(--font_default)"/>
              </a:rPr>
              <a:t>the</a:t>
            </a:r>
            <a:r>
              <a:rPr lang="tr-TR" sz="1400" b="0" i="0" dirty="0">
                <a:solidFill>
                  <a:srgbClr val="000000"/>
                </a:solidFill>
                <a:effectLst/>
                <a:latin typeface="var(--font_default)"/>
              </a:rPr>
              <a:t> </a:t>
            </a:r>
            <a:r>
              <a:rPr lang="tr-TR" sz="1400" b="0" i="0" dirty="0" err="1">
                <a:solidFill>
                  <a:srgbClr val="000000"/>
                </a:solidFill>
                <a:effectLst/>
                <a:latin typeface="var(--font_default)"/>
              </a:rPr>
              <a:t>Anglo-Saxon</a:t>
            </a:r>
            <a:r>
              <a:rPr lang="tr-TR" sz="1400" b="0" i="0" dirty="0">
                <a:solidFill>
                  <a:srgbClr val="000000"/>
                </a:solidFill>
                <a:effectLst/>
                <a:latin typeface="var(--font_default)"/>
              </a:rPr>
              <a:t> </a:t>
            </a:r>
            <a:r>
              <a:rPr lang="tr-TR" sz="1400" b="0" i="0" dirty="0" err="1">
                <a:solidFill>
                  <a:srgbClr val="000000"/>
                </a:solidFill>
                <a:effectLst/>
                <a:latin typeface="var(--font_default)"/>
              </a:rPr>
              <a:t>kingdoms</a:t>
            </a:r>
            <a:r>
              <a:rPr lang="tr-TR" sz="1400" b="0" i="0" dirty="0">
                <a:solidFill>
                  <a:srgbClr val="000000"/>
                </a:solidFill>
                <a:effectLst/>
                <a:latin typeface="var(--font_default)"/>
              </a:rPr>
              <a:t>. </a:t>
            </a:r>
          </a:p>
          <a:p>
            <a:pPr algn="ctr" fontAlgn="base"/>
            <a:r>
              <a:rPr lang="tr-TR" sz="1400" b="1" i="0" dirty="0">
                <a:solidFill>
                  <a:srgbClr val="000000"/>
                </a:solidFill>
                <a:effectLst/>
                <a:latin typeface="var(--font_default)"/>
              </a:rPr>
              <a:t>793 </a:t>
            </a:r>
          </a:p>
          <a:p>
            <a:pPr algn="ctr" fontAlgn="base"/>
            <a:r>
              <a:rPr lang="tr-TR" sz="1400" b="1" i="0" dirty="0">
                <a:solidFill>
                  <a:srgbClr val="000000"/>
                </a:solidFill>
                <a:effectLst/>
                <a:latin typeface="var(--font_default)"/>
              </a:rPr>
              <a:t>Viking </a:t>
            </a:r>
            <a:r>
              <a:rPr lang="tr-TR" sz="1400" b="1" i="0" dirty="0" err="1">
                <a:solidFill>
                  <a:srgbClr val="000000"/>
                </a:solidFill>
                <a:effectLst/>
                <a:latin typeface="var(--font_default)"/>
              </a:rPr>
              <a:t>Raids</a:t>
            </a:r>
            <a:endParaRPr lang="tr-TR" sz="1400" b="1" i="0" dirty="0">
              <a:solidFill>
                <a:srgbClr val="000000"/>
              </a:solidFill>
              <a:effectLst/>
              <a:latin typeface="var(--font_default)"/>
            </a:endParaRPr>
          </a:p>
          <a:p>
            <a:pPr algn="l" fontAlgn="base"/>
            <a:r>
              <a:rPr lang="tr-TR" sz="1400" b="0" i="0" dirty="0" err="1">
                <a:solidFill>
                  <a:srgbClr val="000000"/>
                </a:solidFill>
                <a:effectLst/>
                <a:latin typeface="var(--font_default)"/>
              </a:rPr>
              <a:t>In</a:t>
            </a:r>
            <a:r>
              <a:rPr lang="tr-TR" sz="1400" b="0" i="0" dirty="0">
                <a:solidFill>
                  <a:srgbClr val="000000"/>
                </a:solidFill>
                <a:effectLst/>
                <a:latin typeface="var(--font_default)"/>
              </a:rPr>
              <a:t> 793, Viking </a:t>
            </a:r>
            <a:r>
              <a:rPr lang="tr-TR" sz="1400" b="0" i="0" dirty="0" err="1">
                <a:solidFill>
                  <a:srgbClr val="000000"/>
                </a:solidFill>
                <a:effectLst/>
                <a:latin typeface="var(--font_default)"/>
              </a:rPr>
              <a:t>raiders</a:t>
            </a:r>
            <a:r>
              <a:rPr lang="tr-TR" sz="1400" b="0" i="0" dirty="0">
                <a:solidFill>
                  <a:srgbClr val="000000"/>
                </a:solidFill>
                <a:effectLst/>
                <a:latin typeface="var(--font_default)"/>
              </a:rPr>
              <a:t> </a:t>
            </a:r>
            <a:r>
              <a:rPr lang="tr-TR" sz="1400" b="0" i="0" dirty="0" err="1">
                <a:solidFill>
                  <a:srgbClr val="000000"/>
                </a:solidFill>
                <a:effectLst/>
                <a:latin typeface="var(--font_default)"/>
              </a:rPr>
              <a:t>from</a:t>
            </a:r>
            <a:r>
              <a:rPr lang="tr-TR" sz="1400" b="0" i="0" dirty="0">
                <a:solidFill>
                  <a:srgbClr val="000000"/>
                </a:solidFill>
                <a:effectLst/>
                <a:latin typeface="var(--font_default)"/>
              </a:rPr>
              <a:t> </a:t>
            </a:r>
            <a:r>
              <a:rPr lang="tr-TR" sz="1400" b="0" i="0" dirty="0" err="1">
                <a:solidFill>
                  <a:srgbClr val="000000"/>
                </a:solidFill>
                <a:effectLst/>
                <a:latin typeface="var(--font_default)"/>
              </a:rPr>
              <a:t>Scandinavia</a:t>
            </a:r>
            <a:r>
              <a:rPr lang="tr-TR" sz="1400" b="0" i="0" dirty="0">
                <a:solidFill>
                  <a:srgbClr val="000000"/>
                </a:solidFill>
                <a:effectLst/>
                <a:latin typeface="var(--font_default)"/>
              </a:rPr>
              <a:t> </a:t>
            </a:r>
            <a:r>
              <a:rPr lang="tr-TR" sz="1400" b="0" i="0" dirty="0" err="1">
                <a:solidFill>
                  <a:srgbClr val="000000"/>
                </a:solidFill>
                <a:effectLst/>
                <a:latin typeface="var(--font_default)"/>
              </a:rPr>
              <a:t>launched</a:t>
            </a:r>
            <a:r>
              <a:rPr lang="tr-TR" sz="1400" b="0" i="0" dirty="0">
                <a:solidFill>
                  <a:srgbClr val="000000"/>
                </a:solidFill>
                <a:effectLst/>
                <a:latin typeface="var(--font_default)"/>
              </a:rPr>
              <a:t> a </a:t>
            </a:r>
            <a:r>
              <a:rPr lang="tr-TR" sz="1400" b="0" i="0" dirty="0" err="1">
                <a:solidFill>
                  <a:srgbClr val="000000"/>
                </a:solidFill>
                <a:effectLst/>
                <a:latin typeface="var(--font_default)"/>
              </a:rPr>
              <a:t>devastating</a:t>
            </a:r>
            <a:r>
              <a:rPr lang="tr-TR" sz="1400" b="0" i="0" dirty="0">
                <a:solidFill>
                  <a:srgbClr val="000000"/>
                </a:solidFill>
                <a:effectLst/>
                <a:latin typeface="var(--font_default)"/>
              </a:rPr>
              <a:t> </a:t>
            </a:r>
            <a:r>
              <a:rPr lang="tr-TR" sz="1400" b="0" i="0" dirty="0" err="1">
                <a:solidFill>
                  <a:srgbClr val="000000"/>
                </a:solidFill>
                <a:effectLst/>
                <a:latin typeface="var(--font_default)"/>
              </a:rPr>
              <a:t>attack</a:t>
            </a:r>
            <a:r>
              <a:rPr lang="tr-TR" sz="1400" b="0" i="0" dirty="0">
                <a:solidFill>
                  <a:srgbClr val="000000"/>
                </a:solidFill>
                <a:effectLst/>
                <a:latin typeface="var(--font_default)"/>
              </a:rPr>
              <a:t> on </a:t>
            </a:r>
            <a:r>
              <a:rPr lang="tr-TR" sz="1400" b="0" i="0" dirty="0" err="1">
                <a:solidFill>
                  <a:srgbClr val="000000"/>
                </a:solidFill>
                <a:effectLst/>
                <a:latin typeface="var(--font_default)"/>
              </a:rPr>
              <a:t>the</a:t>
            </a:r>
            <a:r>
              <a:rPr lang="tr-TR" sz="1400" b="0" i="0" dirty="0">
                <a:solidFill>
                  <a:srgbClr val="000000"/>
                </a:solidFill>
                <a:effectLst/>
                <a:latin typeface="var(--font_default)"/>
              </a:rPr>
              <a:t> </a:t>
            </a:r>
            <a:r>
              <a:rPr lang="tr-TR" sz="1400" b="0" i="0" dirty="0" err="1">
                <a:solidFill>
                  <a:srgbClr val="000000"/>
                </a:solidFill>
                <a:effectLst/>
                <a:latin typeface="var(--font_default)"/>
              </a:rPr>
              <a:t>monastery</a:t>
            </a:r>
            <a:r>
              <a:rPr lang="tr-TR" sz="1400" b="0" i="0" dirty="0">
                <a:solidFill>
                  <a:srgbClr val="000000"/>
                </a:solidFill>
                <a:effectLst/>
                <a:latin typeface="var(--font_default)"/>
              </a:rPr>
              <a:t> of </a:t>
            </a:r>
            <a:r>
              <a:rPr lang="tr-TR" sz="1400" b="0" i="0" dirty="0" err="1">
                <a:solidFill>
                  <a:srgbClr val="000000"/>
                </a:solidFill>
                <a:effectLst/>
                <a:latin typeface="var(--font_default)"/>
              </a:rPr>
              <a:t>Lindisfarne</a:t>
            </a:r>
            <a:r>
              <a:rPr lang="tr-TR" sz="1400" b="0" i="0" dirty="0">
                <a:solidFill>
                  <a:srgbClr val="000000"/>
                </a:solidFill>
                <a:effectLst/>
                <a:latin typeface="var(--font_default)"/>
              </a:rPr>
              <a:t>. </a:t>
            </a:r>
            <a:r>
              <a:rPr lang="tr-TR" sz="1400" b="0" i="0" dirty="0" err="1">
                <a:solidFill>
                  <a:srgbClr val="000000"/>
                </a:solidFill>
                <a:effectLst/>
                <a:latin typeface="var(--font_default)"/>
              </a:rPr>
              <a:t>The</a:t>
            </a:r>
            <a:r>
              <a:rPr lang="tr-TR" sz="1400" b="0" i="0" dirty="0">
                <a:solidFill>
                  <a:srgbClr val="000000"/>
                </a:solidFill>
                <a:effectLst/>
                <a:latin typeface="var(--font_default)"/>
              </a:rPr>
              <a:t> </a:t>
            </a:r>
            <a:r>
              <a:rPr lang="tr-TR" sz="1400" b="0" i="0" dirty="0" err="1">
                <a:solidFill>
                  <a:srgbClr val="000000"/>
                </a:solidFill>
                <a:effectLst/>
                <a:latin typeface="var(--font_default)"/>
              </a:rPr>
              <a:t>Vikings</a:t>
            </a:r>
            <a:r>
              <a:rPr lang="tr-TR" sz="1400" b="0" i="0" dirty="0">
                <a:solidFill>
                  <a:srgbClr val="000000"/>
                </a:solidFill>
                <a:effectLst/>
                <a:latin typeface="var(--font_default)"/>
              </a:rPr>
              <a:t> </a:t>
            </a:r>
            <a:r>
              <a:rPr lang="tr-TR" sz="1400" b="0" i="0" dirty="0" err="1">
                <a:solidFill>
                  <a:srgbClr val="000000"/>
                </a:solidFill>
                <a:effectLst/>
                <a:latin typeface="var(--font_default)"/>
              </a:rPr>
              <a:t>posed</a:t>
            </a:r>
            <a:r>
              <a:rPr lang="tr-TR" sz="1400" b="0" i="0" dirty="0">
                <a:solidFill>
                  <a:srgbClr val="000000"/>
                </a:solidFill>
                <a:effectLst/>
                <a:latin typeface="var(--font_default)"/>
              </a:rPr>
              <a:t> a </a:t>
            </a:r>
            <a:r>
              <a:rPr lang="tr-TR" sz="1400" b="0" i="0" dirty="0" err="1">
                <a:solidFill>
                  <a:srgbClr val="000000"/>
                </a:solidFill>
                <a:effectLst/>
                <a:latin typeface="var(--font_default)"/>
              </a:rPr>
              <a:t>significant</a:t>
            </a:r>
            <a:r>
              <a:rPr lang="tr-TR" sz="1400" b="0" i="0" dirty="0">
                <a:solidFill>
                  <a:srgbClr val="000000"/>
                </a:solidFill>
                <a:effectLst/>
                <a:latin typeface="var(--font_default)"/>
              </a:rPr>
              <a:t> </a:t>
            </a:r>
            <a:r>
              <a:rPr lang="tr-TR" sz="1400" b="0" i="0" dirty="0" err="1">
                <a:solidFill>
                  <a:srgbClr val="000000"/>
                </a:solidFill>
                <a:effectLst/>
                <a:latin typeface="var(--font_default)"/>
              </a:rPr>
              <a:t>threat</a:t>
            </a:r>
            <a:r>
              <a:rPr lang="tr-TR" sz="1400" b="0" i="0" dirty="0">
                <a:solidFill>
                  <a:srgbClr val="000000"/>
                </a:solidFill>
                <a:effectLst/>
                <a:latin typeface="var(--font_default)"/>
              </a:rPr>
              <a:t> </a:t>
            </a:r>
            <a:r>
              <a:rPr lang="tr-TR" sz="1400" b="0" i="0" dirty="0" err="1">
                <a:solidFill>
                  <a:srgbClr val="000000"/>
                </a:solidFill>
                <a:effectLst/>
                <a:latin typeface="var(--font_default)"/>
              </a:rPr>
              <a:t>to</a:t>
            </a:r>
            <a:r>
              <a:rPr lang="tr-TR" sz="1400" b="0" i="0" dirty="0">
                <a:solidFill>
                  <a:srgbClr val="000000"/>
                </a:solidFill>
                <a:effectLst/>
                <a:latin typeface="var(--font_default)"/>
              </a:rPr>
              <a:t> </a:t>
            </a:r>
            <a:r>
              <a:rPr lang="tr-TR" sz="1400" b="0" i="0" dirty="0" err="1">
                <a:solidFill>
                  <a:srgbClr val="000000"/>
                </a:solidFill>
                <a:effectLst/>
                <a:latin typeface="var(--font_default)"/>
              </a:rPr>
              <a:t>the</a:t>
            </a:r>
            <a:r>
              <a:rPr lang="tr-TR" sz="1400" b="0" i="0" dirty="0">
                <a:solidFill>
                  <a:srgbClr val="000000"/>
                </a:solidFill>
                <a:effectLst/>
                <a:latin typeface="var(--font_default)"/>
              </a:rPr>
              <a:t> </a:t>
            </a:r>
            <a:r>
              <a:rPr lang="tr-TR" sz="1400" b="0" i="0" dirty="0" err="1">
                <a:solidFill>
                  <a:srgbClr val="000000"/>
                </a:solidFill>
                <a:effectLst/>
                <a:latin typeface="var(--font_default)"/>
              </a:rPr>
              <a:t>existing</a:t>
            </a:r>
            <a:r>
              <a:rPr lang="tr-TR" sz="1400" b="0" i="0" dirty="0">
                <a:solidFill>
                  <a:srgbClr val="000000"/>
                </a:solidFill>
                <a:effectLst/>
                <a:latin typeface="var(--font_default)"/>
              </a:rPr>
              <a:t> </a:t>
            </a:r>
            <a:r>
              <a:rPr lang="tr-TR" sz="1400" b="0" i="0" dirty="0" err="1">
                <a:solidFill>
                  <a:srgbClr val="000000"/>
                </a:solidFill>
                <a:effectLst/>
                <a:latin typeface="var(--font_default)"/>
              </a:rPr>
              <a:t>Anglo-Saxon</a:t>
            </a:r>
            <a:r>
              <a:rPr lang="tr-TR" sz="1400" b="0" i="0" dirty="0">
                <a:solidFill>
                  <a:srgbClr val="000000"/>
                </a:solidFill>
                <a:effectLst/>
                <a:latin typeface="var(--font_default)"/>
              </a:rPr>
              <a:t> </a:t>
            </a:r>
            <a:r>
              <a:rPr lang="tr-TR" sz="1400" b="0" i="0" dirty="0" err="1">
                <a:solidFill>
                  <a:srgbClr val="000000"/>
                </a:solidFill>
                <a:effectLst/>
                <a:latin typeface="var(--font_default)"/>
              </a:rPr>
              <a:t>kingdoms</a:t>
            </a:r>
            <a:r>
              <a:rPr lang="tr-TR" sz="1400" b="0" i="0" dirty="0">
                <a:solidFill>
                  <a:srgbClr val="000000"/>
                </a:solidFill>
                <a:effectLst/>
                <a:latin typeface="var(--font_default)"/>
              </a:rPr>
              <a:t> </a:t>
            </a:r>
            <a:r>
              <a:rPr lang="tr-TR" sz="1400" b="0" i="0" dirty="0" err="1">
                <a:solidFill>
                  <a:srgbClr val="000000"/>
                </a:solidFill>
                <a:effectLst/>
                <a:latin typeface="var(--font_default)"/>
              </a:rPr>
              <a:t>and</a:t>
            </a:r>
            <a:r>
              <a:rPr lang="tr-TR" sz="1400" b="0" i="0" dirty="0">
                <a:solidFill>
                  <a:srgbClr val="000000"/>
                </a:solidFill>
                <a:effectLst/>
                <a:latin typeface="var(--font_default)"/>
              </a:rPr>
              <a:t> </a:t>
            </a:r>
            <a:r>
              <a:rPr lang="tr-TR" sz="1400" b="0" i="0" dirty="0" err="1">
                <a:solidFill>
                  <a:srgbClr val="000000"/>
                </a:solidFill>
                <a:effectLst/>
                <a:latin typeface="var(--font_default)"/>
              </a:rPr>
              <a:t>caused</a:t>
            </a:r>
            <a:r>
              <a:rPr lang="tr-TR" sz="1400" b="0" i="0" dirty="0">
                <a:solidFill>
                  <a:srgbClr val="000000"/>
                </a:solidFill>
                <a:effectLst/>
                <a:latin typeface="var(--font_default)"/>
              </a:rPr>
              <a:t> </a:t>
            </a:r>
            <a:r>
              <a:rPr lang="tr-TR" sz="1400" b="0" i="0" dirty="0" err="1">
                <a:solidFill>
                  <a:srgbClr val="000000"/>
                </a:solidFill>
                <a:effectLst/>
                <a:latin typeface="var(--font_default)"/>
              </a:rPr>
              <a:t>widespread</a:t>
            </a:r>
            <a:r>
              <a:rPr lang="tr-TR" sz="1400" b="0" i="0" dirty="0">
                <a:solidFill>
                  <a:srgbClr val="000000"/>
                </a:solidFill>
                <a:effectLst/>
                <a:latin typeface="var(--font_default)"/>
              </a:rPr>
              <a:t> </a:t>
            </a:r>
            <a:r>
              <a:rPr lang="tr-TR" sz="1400" b="0" i="0" dirty="0" err="1">
                <a:solidFill>
                  <a:srgbClr val="000000"/>
                </a:solidFill>
                <a:effectLst/>
                <a:latin typeface="var(--font_default)"/>
              </a:rPr>
              <a:t>disruption</a:t>
            </a:r>
            <a:r>
              <a:rPr lang="tr-TR" sz="1400" b="0" i="0" dirty="0">
                <a:solidFill>
                  <a:srgbClr val="000000"/>
                </a:solidFill>
                <a:effectLst/>
                <a:latin typeface="var(--font_default)"/>
              </a:rPr>
              <a:t> </a:t>
            </a:r>
            <a:r>
              <a:rPr lang="tr-TR" sz="1400" b="0" i="0" dirty="0" err="1">
                <a:solidFill>
                  <a:srgbClr val="000000"/>
                </a:solidFill>
                <a:effectLst/>
                <a:latin typeface="var(--font_default)"/>
              </a:rPr>
              <a:t>and</a:t>
            </a:r>
            <a:r>
              <a:rPr lang="tr-TR" sz="1400" b="0" i="0" dirty="0">
                <a:solidFill>
                  <a:srgbClr val="000000"/>
                </a:solidFill>
                <a:effectLst/>
                <a:latin typeface="var(--font_default)"/>
              </a:rPr>
              <a:t> </a:t>
            </a:r>
            <a:r>
              <a:rPr lang="tr-TR" sz="1400" b="0" i="0" dirty="0" err="1">
                <a:solidFill>
                  <a:srgbClr val="000000"/>
                </a:solidFill>
                <a:effectLst/>
                <a:latin typeface="var(--font_default)"/>
              </a:rPr>
              <a:t>upheaval</a:t>
            </a:r>
            <a:r>
              <a:rPr lang="tr-TR" sz="1400" b="0" i="0" dirty="0">
                <a:solidFill>
                  <a:srgbClr val="000000"/>
                </a:solidFill>
                <a:effectLst/>
                <a:latin typeface="var(--font_default)"/>
              </a:rPr>
              <a:t>.</a:t>
            </a:r>
          </a:p>
          <a:p>
            <a:pPr algn="ctr" fontAlgn="base"/>
            <a:r>
              <a:rPr lang="tr-TR" sz="1400" b="1" i="0" dirty="0">
                <a:solidFill>
                  <a:srgbClr val="000000"/>
                </a:solidFill>
                <a:effectLst/>
                <a:latin typeface="var(--font_default)"/>
              </a:rPr>
              <a:t>871-899 </a:t>
            </a:r>
          </a:p>
          <a:p>
            <a:pPr algn="ctr" fontAlgn="base"/>
            <a:r>
              <a:rPr lang="tr-TR" sz="1400" b="1" i="0" dirty="0" err="1">
                <a:solidFill>
                  <a:srgbClr val="000000"/>
                </a:solidFill>
                <a:effectLst/>
                <a:latin typeface="var(--font_default)"/>
              </a:rPr>
              <a:t>Reign</a:t>
            </a:r>
            <a:r>
              <a:rPr lang="tr-TR" sz="1400" b="1" i="0" dirty="0">
                <a:solidFill>
                  <a:srgbClr val="000000"/>
                </a:solidFill>
                <a:effectLst/>
                <a:latin typeface="var(--font_default)"/>
              </a:rPr>
              <a:t> of Alfred </a:t>
            </a:r>
            <a:r>
              <a:rPr lang="tr-TR" sz="1400" b="1" i="0" dirty="0" err="1">
                <a:solidFill>
                  <a:srgbClr val="000000"/>
                </a:solidFill>
                <a:effectLst/>
                <a:latin typeface="var(--font_default)"/>
              </a:rPr>
              <a:t>the</a:t>
            </a:r>
            <a:r>
              <a:rPr lang="tr-TR" sz="1400" b="1" i="0" dirty="0">
                <a:solidFill>
                  <a:srgbClr val="000000"/>
                </a:solidFill>
                <a:effectLst/>
                <a:latin typeface="var(--font_default)"/>
              </a:rPr>
              <a:t> Great</a:t>
            </a:r>
          </a:p>
          <a:p>
            <a:pPr algn="l" fontAlgn="base"/>
            <a:r>
              <a:rPr lang="tr-TR" sz="1400" b="0" i="0" dirty="0" err="1">
                <a:solidFill>
                  <a:srgbClr val="000000"/>
                </a:solidFill>
                <a:effectLst/>
                <a:latin typeface="var(--font_default)"/>
              </a:rPr>
              <a:t>From</a:t>
            </a:r>
            <a:r>
              <a:rPr lang="tr-TR" sz="1400" b="0" i="0" dirty="0">
                <a:solidFill>
                  <a:srgbClr val="000000"/>
                </a:solidFill>
                <a:effectLst/>
                <a:latin typeface="var(--font_default)"/>
              </a:rPr>
              <a:t> 871 </a:t>
            </a:r>
            <a:r>
              <a:rPr lang="tr-TR" sz="1400" b="0" i="0" dirty="0" err="1">
                <a:solidFill>
                  <a:srgbClr val="000000"/>
                </a:solidFill>
                <a:effectLst/>
                <a:latin typeface="var(--font_default)"/>
              </a:rPr>
              <a:t>to</a:t>
            </a:r>
            <a:r>
              <a:rPr lang="tr-TR" sz="1400" b="0" i="0" dirty="0">
                <a:solidFill>
                  <a:srgbClr val="000000"/>
                </a:solidFill>
                <a:effectLst/>
                <a:latin typeface="var(--font_default)"/>
              </a:rPr>
              <a:t> 899, Alfred </a:t>
            </a:r>
            <a:r>
              <a:rPr lang="tr-TR" sz="1400" b="0" i="0" dirty="0" err="1">
                <a:solidFill>
                  <a:srgbClr val="000000"/>
                </a:solidFill>
                <a:effectLst/>
                <a:latin typeface="var(--font_default)"/>
              </a:rPr>
              <a:t>the</a:t>
            </a:r>
            <a:r>
              <a:rPr lang="tr-TR" sz="1400" b="0" i="0" dirty="0">
                <a:solidFill>
                  <a:srgbClr val="000000"/>
                </a:solidFill>
                <a:effectLst/>
                <a:latin typeface="var(--font_default)"/>
              </a:rPr>
              <a:t> Great </a:t>
            </a:r>
            <a:r>
              <a:rPr lang="tr-TR" sz="1400" b="0" i="0" dirty="0" err="1">
                <a:solidFill>
                  <a:srgbClr val="000000"/>
                </a:solidFill>
                <a:effectLst/>
                <a:latin typeface="var(--font_default)"/>
              </a:rPr>
              <a:t>ruled</a:t>
            </a:r>
            <a:r>
              <a:rPr lang="tr-TR" sz="1400" b="0" i="0" dirty="0">
                <a:solidFill>
                  <a:srgbClr val="000000"/>
                </a:solidFill>
                <a:effectLst/>
                <a:latin typeface="var(--font_default)"/>
              </a:rPr>
              <a:t> as </a:t>
            </a:r>
            <a:r>
              <a:rPr lang="tr-TR" sz="1400" b="0" i="0" dirty="0" err="1">
                <a:solidFill>
                  <a:srgbClr val="000000"/>
                </a:solidFill>
                <a:effectLst/>
                <a:latin typeface="var(--font_default)"/>
              </a:rPr>
              <a:t>the</a:t>
            </a:r>
            <a:r>
              <a:rPr lang="tr-TR" sz="1400" b="0" i="0" dirty="0">
                <a:solidFill>
                  <a:srgbClr val="000000"/>
                </a:solidFill>
                <a:effectLst/>
                <a:latin typeface="var(--font_default)"/>
              </a:rPr>
              <a:t> King of </a:t>
            </a:r>
            <a:r>
              <a:rPr lang="tr-TR" sz="1400" b="0" i="0" dirty="0" err="1">
                <a:solidFill>
                  <a:srgbClr val="000000"/>
                </a:solidFill>
                <a:effectLst/>
                <a:latin typeface="var(--font_default)"/>
              </a:rPr>
              <a:t>Wessex</a:t>
            </a:r>
            <a:r>
              <a:rPr lang="tr-TR" sz="1400" b="0" i="0" dirty="0">
                <a:solidFill>
                  <a:srgbClr val="000000"/>
                </a:solidFill>
                <a:effectLst/>
                <a:latin typeface="var(--font_default)"/>
              </a:rPr>
              <a:t>. He </a:t>
            </a:r>
            <a:r>
              <a:rPr lang="tr-TR" sz="1400" b="0" i="0" dirty="0" err="1">
                <a:solidFill>
                  <a:srgbClr val="000000"/>
                </a:solidFill>
                <a:effectLst/>
                <a:latin typeface="var(--font_default)"/>
              </a:rPr>
              <a:t>successfully</a:t>
            </a:r>
            <a:r>
              <a:rPr lang="tr-TR" sz="1400" b="0" i="0" dirty="0">
                <a:solidFill>
                  <a:srgbClr val="000000"/>
                </a:solidFill>
                <a:effectLst/>
                <a:latin typeface="var(--font_default)"/>
              </a:rPr>
              <a:t> </a:t>
            </a:r>
            <a:r>
              <a:rPr lang="tr-TR" sz="1400" b="0" i="0" dirty="0" err="1">
                <a:solidFill>
                  <a:srgbClr val="000000"/>
                </a:solidFill>
                <a:effectLst/>
                <a:latin typeface="var(--font_default)"/>
              </a:rPr>
              <a:t>defended</a:t>
            </a:r>
            <a:r>
              <a:rPr lang="tr-TR" sz="1400" b="0" i="0" dirty="0">
                <a:solidFill>
                  <a:srgbClr val="000000"/>
                </a:solidFill>
                <a:effectLst/>
                <a:latin typeface="var(--font_default)"/>
              </a:rPr>
              <a:t> his </a:t>
            </a:r>
            <a:r>
              <a:rPr lang="tr-TR" sz="1400" b="0" i="0" dirty="0" err="1">
                <a:solidFill>
                  <a:srgbClr val="000000"/>
                </a:solidFill>
                <a:effectLst/>
                <a:latin typeface="var(--font_default)"/>
              </a:rPr>
              <a:t>kingdom</a:t>
            </a:r>
            <a:r>
              <a:rPr lang="tr-TR" sz="1400" b="0" i="0" dirty="0">
                <a:solidFill>
                  <a:srgbClr val="000000"/>
                </a:solidFill>
                <a:effectLst/>
                <a:latin typeface="var(--font_default)"/>
              </a:rPr>
              <a:t> </a:t>
            </a:r>
            <a:r>
              <a:rPr lang="tr-TR" sz="1400" b="0" i="0" dirty="0" err="1">
                <a:solidFill>
                  <a:srgbClr val="000000"/>
                </a:solidFill>
                <a:effectLst/>
                <a:latin typeface="var(--font_default)"/>
              </a:rPr>
              <a:t>against</a:t>
            </a:r>
            <a:r>
              <a:rPr lang="tr-TR" sz="1400" b="0" i="0" dirty="0">
                <a:solidFill>
                  <a:srgbClr val="000000"/>
                </a:solidFill>
                <a:effectLst/>
                <a:latin typeface="var(--font_default)"/>
              </a:rPr>
              <a:t> Viking </a:t>
            </a:r>
            <a:r>
              <a:rPr lang="tr-TR" sz="1400" b="0" i="0" dirty="0" err="1">
                <a:solidFill>
                  <a:srgbClr val="000000"/>
                </a:solidFill>
                <a:effectLst/>
                <a:latin typeface="var(--font_default)"/>
              </a:rPr>
              <a:t>invasions</a:t>
            </a:r>
            <a:r>
              <a:rPr lang="tr-TR" sz="1400" b="0" i="0" dirty="0">
                <a:solidFill>
                  <a:srgbClr val="000000"/>
                </a:solidFill>
                <a:effectLst/>
                <a:latin typeface="var(--font_default)"/>
              </a:rPr>
              <a:t> </a:t>
            </a:r>
            <a:r>
              <a:rPr lang="tr-TR" sz="1400" b="0" i="0" dirty="0" err="1">
                <a:solidFill>
                  <a:srgbClr val="000000"/>
                </a:solidFill>
                <a:effectLst/>
                <a:latin typeface="var(--font_default)"/>
              </a:rPr>
              <a:t>and</a:t>
            </a:r>
            <a:r>
              <a:rPr lang="tr-TR" sz="1400" b="0" i="0" dirty="0">
                <a:solidFill>
                  <a:srgbClr val="000000"/>
                </a:solidFill>
                <a:effectLst/>
                <a:latin typeface="var(--font_default)"/>
              </a:rPr>
              <a:t> </a:t>
            </a:r>
            <a:r>
              <a:rPr lang="tr-TR" sz="1400" b="0" i="0" dirty="0" err="1">
                <a:solidFill>
                  <a:srgbClr val="000000"/>
                </a:solidFill>
                <a:effectLst/>
                <a:latin typeface="var(--font_default)"/>
              </a:rPr>
              <a:t>laid</a:t>
            </a:r>
            <a:r>
              <a:rPr lang="tr-TR" sz="1400" b="0" i="0" dirty="0">
                <a:solidFill>
                  <a:srgbClr val="000000"/>
                </a:solidFill>
                <a:effectLst/>
                <a:latin typeface="var(--font_default)"/>
              </a:rPr>
              <a:t> </a:t>
            </a:r>
            <a:r>
              <a:rPr lang="tr-TR" sz="1400" b="0" i="0" dirty="0" err="1">
                <a:solidFill>
                  <a:srgbClr val="000000"/>
                </a:solidFill>
                <a:effectLst/>
                <a:latin typeface="var(--font_default)"/>
              </a:rPr>
              <a:t>the</a:t>
            </a:r>
            <a:r>
              <a:rPr lang="tr-TR" sz="1400" b="0" i="0" dirty="0">
                <a:solidFill>
                  <a:srgbClr val="000000"/>
                </a:solidFill>
                <a:effectLst/>
                <a:latin typeface="var(--font_default)"/>
              </a:rPr>
              <a:t> </a:t>
            </a:r>
            <a:r>
              <a:rPr lang="tr-TR" sz="1400" b="0" i="0" dirty="0" err="1">
                <a:solidFill>
                  <a:srgbClr val="000000"/>
                </a:solidFill>
                <a:effectLst/>
                <a:latin typeface="var(--font_default)"/>
              </a:rPr>
              <a:t>foundation</a:t>
            </a:r>
            <a:r>
              <a:rPr lang="tr-TR" sz="1400" b="0" i="0" dirty="0">
                <a:solidFill>
                  <a:srgbClr val="000000"/>
                </a:solidFill>
                <a:effectLst/>
                <a:latin typeface="var(--font_default)"/>
              </a:rPr>
              <a:t> </a:t>
            </a:r>
            <a:r>
              <a:rPr lang="tr-TR" sz="1400" b="0" i="0" dirty="0" err="1">
                <a:solidFill>
                  <a:srgbClr val="000000"/>
                </a:solidFill>
                <a:effectLst/>
                <a:latin typeface="var(--font_default)"/>
              </a:rPr>
              <a:t>for</a:t>
            </a:r>
            <a:r>
              <a:rPr lang="tr-TR" sz="1400" b="0" i="0" dirty="0">
                <a:solidFill>
                  <a:srgbClr val="000000"/>
                </a:solidFill>
                <a:effectLst/>
                <a:latin typeface="var(--font_default)"/>
              </a:rPr>
              <a:t> </a:t>
            </a:r>
            <a:r>
              <a:rPr lang="tr-TR" sz="1400" b="0" i="0" dirty="0" err="1">
                <a:solidFill>
                  <a:srgbClr val="000000"/>
                </a:solidFill>
                <a:effectLst/>
                <a:latin typeface="var(--font_default)"/>
              </a:rPr>
              <a:t>the</a:t>
            </a:r>
            <a:r>
              <a:rPr lang="tr-TR" sz="1400" b="0" i="0" dirty="0">
                <a:solidFill>
                  <a:srgbClr val="000000"/>
                </a:solidFill>
                <a:effectLst/>
                <a:latin typeface="var(--font_default)"/>
              </a:rPr>
              <a:t> </a:t>
            </a:r>
            <a:r>
              <a:rPr lang="tr-TR" sz="1400" b="0" i="0" dirty="0" err="1">
                <a:solidFill>
                  <a:srgbClr val="000000"/>
                </a:solidFill>
                <a:effectLst/>
                <a:latin typeface="var(--font_default)"/>
              </a:rPr>
              <a:t>eventual</a:t>
            </a:r>
            <a:r>
              <a:rPr lang="tr-TR" sz="1400" b="0" i="0" dirty="0">
                <a:solidFill>
                  <a:srgbClr val="000000"/>
                </a:solidFill>
                <a:effectLst/>
                <a:latin typeface="var(--font_default)"/>
              </a:rPr>
              <a:t> </a:t>
            </a:r>
            <a:r>
              <a:rPr lang="tr-TR" sz="1400" b="0" i="0" dirty="0" err="1">
                <a:solidFill>
                  <a:srgbClr val="000000"/>
                </a:solidFill>
                <a:effectLst/>
                <a:latin typeface="var(--font_default)"/>
              </a:rPr>
              <a:t>unification</a:t>
            </a:r>
            <a:r>
              <a:rPr lang="tr-TR" sz="1400" b="0" i="0" dirty="0">
                <a:solidFill>
                  <a:srgbClr val="000000"/>
                </a:solidFill>
                <a:effectLst/>
                <a:latin typeface="var(--font_default)"/>
              </a:rPr>
              <a:t> of </a:t>
            </a:r>
            <a:r>
              <a:rPr lang="tr-TR" sz="1400" b="0" i="0" dirty="0" err="1">
                <a:solidFill>
                  <a:srgbClr val="000000"/>
                </a:solidFill>
                <a:effectLst/>
                <a:latin typeface="var(--font_default)"/>
              </a:rPr>
              <a:t>England</a:t>
            </a:r>
            <a:r>
              <a:rPr lang="tr-TR" sz="1400" b="0" i="0" dirty="0">
                <a:solidFill>
                  <a:srgbClr val="000000"/>
                </a:solidFill>
                <a:effectLst/>
                <a:latin typeface="var(--font_default)"/>
              </a:rPr>
              <a:t> </a:t>
            </a:r>
            <a:r>
              <a:rPr lang="tr-TR" sz="1400" b="0" i="0" dirty="0" err="1">
                <a:solidFill>
                  <a:srgbClr val="000000"/>
                </a:solidFill>
                <a:effectLst/>
                <a:latin typeface="var(--font_default)"/>
              </a:rPr>
              <a:t>under</a:t>
            </a:r>
            <a:r>
              <a:rPr lang="tr-TR" sz="1400" b="0" i="0" dirty="0">
                <a:solidFill>
                  <a:srgbClr val="000000"/>
                </a:solidFill>
                <a:effectLst/>
                <a:latin typeface="var(--font_default)"/>
              </a:rPr>
              <a:t> </a:t>
            </a:r>
            <a:r>
              <a:rPr lang="tr-TR" sz="1400" b="0" i="0" dirty="0" err="1">
                <a:solidFill>
                  <a:srgbClr val="000000"/>
                </a:solidFill>
                <a:effectLst/>
                <a:latin typeface="var(--font_default)"/>
              </a:rPr>
              <a:t>Anglo-Saxon</a:t>
            </a:r>
            <a:r>
              <a:rPr lang="tr-TR" sz="1400" b="0" i="0" dirty="0">
                <a:solidFill>
                  <a:srgbClr val="000000"/>
                </a:solidFill>
                <a:effectLst/>
                <a:latin typeface="var(--font_default)"/>
              </a:rPr>
              <a:t> </a:t>
            </a:r>
            <a:r>
              <a:rPr lang="tr-TR" sz="1400" b="0" i="0" dirty="0" err="1">
                <a:solidFill>
                  <a:srgbClr val="000000"/>
                </a:solidFill>
                <a:effectLst/>
                <a:latin typeface="var(--font_default)"/>
              </a:rPr>
              <a:t>rule</a:t>
            </a:r>
            <a:r>
              <a:rPr lang="tr-TR" sz="1400" b="0" i="0" dirty="0">
                <a:solidFill>
                  <a:srgbClr val="000000"/>
                </a:solidFill>
                <a:effectLst/>
                <a:latin typeface="var(--font_default)"/>
              </a:rPr>
              <a:t>. Alfred is </a:t>
            </a:r>
            <a:r>
              <a:rPr lang="tr-TR" sz="1400" b="0" i="0" dirty="0" err="1">
                <a:solidFill>
                  <a:srgbClr val="000000"/>
                </a:solidFill>
                <a:effectLst/>
                <a:latin typeface="var(--font_default)"/>
              </a:rPr>
              <a:t>also</a:t>
            </a:r>
            <a:r>
              <a:rPr lang="tr-TR" sz="1400" b="0" i="0" dirty="0">
                <a:solidFill>
                  <a:srgbClr val="000000"/>
                </a:solidFill>
                <a:effectLst/>
                <a:latin typeface="var(--font_default)"/>
              </a:rPr>
              <a:t> </a:t>
            </a:r>
            <a:r>
              <a:rPr lang="tr-TR" sz="1400" b="0" i="0" dirty="0" err="1">
                <a:solidFill>
                  <a:srgbClr val="000000"/>
                </a:solidFill>
                <a:effectLst/>
                <a:latin typeface="var(--font_default)"/>
              </a:rPr>
              <a:t>remembered</a:t>
            </a:r>
            <a:r>
              <a:rPr lang="tr-TR" sz="1400" b="0" i="0" dirty="0">
                <a:solidFill>
                  <a:srgbClr val="000000"/>
                </a:solidFill>
                <a:effectLst/>
                <a:latin typeface="var(--font_default)"/>
              </a:rPr>
              <a:t> </a:t>
            </a:r>
            <a:r>
              <a:rPr lang="tr-TR" sz="1400" b="0" i="0" dirty="0" err="1">
                <a:solidFill>
                  <a:srgbClr val="000000"/>
                </a:solidFill>
                <a:effectLst/>
                <a:latin typeface="var(--font_default)"/>
              </a:rPr>
              <a:t>for</a:t>
            </a:r>
            <a:r>
              <a:rPr lang="tr-TR" sz="1400" b="0" i="0" dirty="0">
                <a:solidFill>
                  <a:srgbClr val="000000"/>
                </a:solidFill>
                <a:effectLst/>
                <a:latin typeface="var(--font_default)"/>
              </a:rPr>
              <a:t> his </a:t>
            </a:r>
            <a:r>
              <a:rPr lang="tr-TR" sz="1400" b="0" i="0" dirty="0" err="1">
                <a:solidFill>
                  <a:srgbClr val="000000"/>
                </a:solidFill>
                <a:effectLst/>
                <a:latin typeface="var(--font_default)"/>
              </a:rPr>
              <a:t>efforts</a:t>
            </a:r>
            <a:r>
              <a:rPr lang="tr-TR" sz="1400" b="0" i="0" dirty="0">
                <a:solidFill>
                  <a:srgbClr val="000000"/>
                </a:solidFill>
                <a:effectLst/>
                <a:latin typeface="var(--font_default)"/>
              </a:rPr>
              <a:t> </a:t>
            </a:r>
            <a:r>
              <a:rPr lang="tr-TR" sz="1400" b="0" i="0" dirty="0" err="1">
                <a:solidFill>
                  <a:srgbClr val="000000"/>
                </a:solidFill>
                <a:effectLst/>
                <a:latin typeface="var(--font_default)"/>
              </a:rPr>
              <a:t>to</a:t>
            </a:r>
            <a:r>
              <a:rPr lang="tr-TR" sz="1400" b="0" i="0" dirty="0">
                <a:solidFill>
                  <a:srgbClr val="000000"/>
                </a:solidFill>
                <a:effectLst/>
                <a:latin typeface="var(--font_default)"/>
              </a:rPr>
              <a:t> </a:t>
            </a:r>
            <a:r>
              <a:rPr lang="tr-TR" sz="1400" b="0" i="0" dirty="0" err="1">
                <a:solidFill>
                  <a:srgbClr val="000000"/>
                </a:solidFill>
                <a:effectLst/>
                <a:latin typeface="var(--font_default)"/>
              </a:rPr>
              <a:t>promote</a:t>
            </a:r>
            <a:r>
              <a:rPr lang="tr-TR" sz="1400" b="0" i="0" dirty="0">
                <a:solidFill>
                  <a:srgbClr val="000000"/>
                </a:solidFill>
                <a:effectLst/>
                <a:latin typeface="var(--font_default)"/>
              </a:rPr>
              <a:t> </a:t>
            </a:r>
            <a:r>
              <a:rPr lang="tr-TR" sz="1400" b="0" i="0" dirty="0" err="1">
                <a:solidFill>
                  <a:srgbClr val="000000"/>
                </a:solidFill>
                <a:effectLst/>
                <a:latin typeface="var(--font_default)"/>
              </a:rPr>
              <a:t>education</a:t>
            </a:r>
            <a:r>
              <a:rPr lang="tr-TR" sz="1400" b="0" i="0" dirty="0">
                <a:solidFill>
                  <a:srgbClr val="000000"/>
                </a:solidFill>
                <a:effectLst/>
                <a:latin typeface="var(--font_default)"/>
              </a:rPr>
              <a:t> </a:t>
            </a:r>
            <a:r>
              <a:rPr lang="tr-TR" sz="1400" b="0" i="0" dirty="0" err="1">
                <a:solidFill>
                  <a:srgbClr val="000000"/>
                </a:solidFill>
                <a:effectLst/>
                <a:latin typeface="var(--font_default)"/>
              </a:rPr>
              <a:t>and</a:t>
            </a:r>
            <a:r>
              <a:rPr lang="tr-TR" sz="1400" b="0" i="0" dirty="0">
                <a:solidFill>
                  <a:srgbClr val="000000"/>
                </a:solidFill>
                <a:effectLst/>
                <a:latin typeface="var(--font_default)"/>
              </a:rPr>
              <a:t> </a:t>
            </a:r>
            <a:r>
              <a:rPr lang="tr-TR" sz="1400" b="0" i="0" dirty="0" err="1">
                <a:solidFill>
                  <a:srgbClr val="000000"/>
                </a:solidFill>
                <a:effectLst/>
                <a:latin typeface="var(--font_default)"/>
              </a:rPr>
              <a:t>literacy</a:t>
            </a:r>
            <a:r>
              <a:rPr lang="tr-TR" sz="1400" b="0" i="0" dirty="0">
                <a:solidFill>
                  <a:srgbClr val="000000"/>
                </a:solidFill>
                <a:effectLst/>
                <a:latin typeface="var(--font_default)"/>
              </a:rPr>
              <a:t>, </a:t>
            </a:r>
            <a:r>
              <a:rPr lang="tr-TR" sz="1400" b="0" i="0" dirty="0" err="1">
                <a:solidFill>
                  <a:srgbClr val="000000"/>
                </a:solidFill>
                <a:effectLst/>
                <a:latin typeface="var(--font_default)"/>
              </a:rPr>
              <a:t>commissioning</a:t>
            </a:r>
            <a:r>
              <a:rPr lang="tr-TR" sz="1400" b="0" i="0" dirty="0">
                <a:solidFill>
                  <a:srgbClr val="000000"/>
                </a:solidFill>
                <a:effectLst/>
                <a:latin typeface="var(--font_default)"/>
              </a:rPr>
              <a:t> </a:t>
            </a:r>
            <a:r>
              <a:rPr lang="tr-TR" sz="1400" b="0" i="0" dirty="0" err="1">
                <a:solidFill>
                  <a:srgbClr val="000000"/>
                </a:solidFill>
                <a:effectLst/>
                <a:latin typeface="var(--font_default)"/>
              </a:rPr>
              <a:t>the</a:t>
            </a:r>
            <a:r>
              <a:rPr lang="tr-TR" sz="1400" b="0" i="0" dirty="0">
                <a:solidFill>
                  <a:srgbClr val="000000"/>
                </a:solidFill>
                <a:effectLst/>
                <a:latin typeface="var(--font_default)"/>
              </a:rPr>
              <a:t> </a:t>
            </a:r>
            <a:r>
              <a:rPr lang="tr-TR" sz="1400" b="0" i="0" dirty="0" err="1">
                <a:solidFill>
                  <a:srgbClr val="000000"/>
                </a:solidFill>
                <a:effectLst/>
                <a:latin typeface="var(--font_default)"/>
              </a:rPr>
              <a:t>translation</a:t>
            </a:r>
            <a:r>
              <a:rPr lang="tr-TR" sz="1400" b="0" i="0" dirty="0">
                <a:solidFill>
                  <a:srgbClr val="000000"/>
                </a:solidFill>
                <a:effectLst/>
                <a:latin typeface="var(--font_default)"/>
              </a:rPr>
              <a:t> of </a:t>
            </a:r>
            <a:r>
              <a:rPr lang="tr-TR" sz="1400" b="0" i="0" dirty="0" err="1">
                <a:solidFill>
                  <a:srgbClr val="000000"/>
                </a:solidFill>
                <a:effectLst/>
                <a:latin typeface="var(--font_default)"/>
              </a:rPr>
              <a:t>various</a:t>
            </a:r>
            <a:r>
              <a:rPr lang="tr-TR" sz="1400" b="0" i="0" dirty="0">
                <a:solidFill>
                  <a:srgbClr val="000000"/>
                </a:solidFill>
                <a:effectLst/>
                <a:latin typeface="var(--font_default)"/>
              </a:rPr>
              <a:t> </a:t>
            </a:r>
            <a:r>
              <a:rPr lang="tr-TR" sz="1400" b="0" i="0" dirty="0" err="1">
                <a:solidFill>
                  <a:srgbClr val="000000"/>
                </a:solidFill>
                <a:effectLst/>
                <a:latin typeface="var(--font_default)"/>
              </a:rPr>
              <a:t>texts</a:t>
            </a:r>
            <a:r>
              <a:rPr lang="tr-TR" sz="1400" b="0" i="0" dirty="0">
                <a:solidFill>
                  <a:srgbClr val="000000"/>
                </a:solidFill>
                <a:effectLst/>
                <a:latin typeface="var(--font_default)"/>
              </a:rPr>
              <a:t> </a:t>
            </a:r>
            <a:r>
              <a:rPr lang="tr-TR" sz="1400" b="0" i="0" dirty="0" err="1">
                <a:solidFill>
                  <a:srgbClr val="000000"/>
                </a:solidFill>
                <a:effectLst/>
                <a:latin typeface="var(--font_default)"/>
              </a:rPr>
              <a:t>into</a:t>
            </a:r>
            <a:r>
              <a:rPr lang="tr-TR" sz="1400" b="0" i="0" dirty="0">
                <a:solidFill>
                  <a:srgbClr val="000000"/>
                </a:solidFill>
                <a:effectLst/>
                <a:latin typeface="var(--font_default)"/>
              </a:rPr>
              <a:t> </a:t>
            </a:r>
            <a:r>
              <a:rPr lang="tr-TR" sz="1400" b="0" i="0" dirty="0" err="1">
                <a:solidFill>
                  <a:srgbClr val="000000"/>
                </a:solidFill>
                <a:effectLst/>
                <a:latin typeface="var(--font_default)"/>
              </a:rPr>
              <a:t>Old</a:t>
            </a:r>
            <a:r>
              <a:rPr lang="tr-TR" sz="1400" b="0" i="0" dirty="0">
                <a:solidFill>
                  <a:srgbClr val="000000"/>
                </a:solidFill>
                <a:effectLst/>
                <a:latin typeface="var(--font_default)"/>
              </a:rPr>
              <a:t> English.</a:t>
            </a:r>
          </a:p>
          <a:p>
            <a:pPr algn="ctr" fontAlgn="base"/>
            <a:r>
              <a:rPr lang="tr-TR" sz="1400" b="1" i="0" dirty="0">
                <a:solidFill>
                  <a:srgbClr val="000000"/>
                </a:solidFill>
                <a:effectLst/>
                <a:latin typeface="var(--font_default)"/>
              </a:rPr>
              <a:t>1066 </a:t>
            </a:r>
          </a:p>
          <a:p>
            <a:pPr algn="ctr" fontAlgn="base"/>
            <a:r>
              <a:rPr lang="tr-TR" sz="1400" b="1" i="0" dirty="0">
                <a:solidFill>
                  <a:srgbClr val="000000"/>
                </a:solidFill>
                <a:effectLst/>
                <a:latin typeface="var(--font_default)"/>
              </a:rPr>
              <a:t>Norman Conquest</a:t>
            </a:r>
          </a:p>
          <a:p>
            <a:pPr algn="l" fontAlgn="base"/>
            <a:r>
              <a:rPr lang="tr-TR" sz="1400" b="0" i="0" dirty="0" err="1">
                <a:solidFill>
                  <a:srgbClr val="000000"/>
                </a:solidFill>
                <a:effectLst/>
                <a:latin typeface="var(--font_default)"/>
              </a:rPr>
              <a:t>In</a:t>
            </a:r>
            <a:r>
              <a:rPr lang="tr-TR" sz="1400" b="0" i="0" dirty="0">
                <a:solidFill>
                  <a:srgbClr val="000000"/>
                </a:solidFill>
                <a:effectLst/>
                <a:latin typeface="var(--font_default)"/>
              </a:rPr>
              <a:t> 1066, William </a:t>
            </a:r>
            <a:r>
              <a:rPr lang="tr-TR" sz="1400" b="0" i="0" dirty="0" err="1">
                <a:solidFill>
                  <a:srgbClr val="000000"/>
                </a:solidFill>
                <a:effectLst/>
                <a:latin typeface="var(--font_default)"/>
              </a:rPr>
              <a:t>the</a:t>
            </a:r>
            <a:r>
              <a:rPr lang="tr-TR" sz="1400" b="0" i="0" dirty="0">
                <a:solidFill>
                  <a:srgbClr val="000000"/>
                </a:solidFill>
                <a:effectLst/>
                <a:latin typeface="var(--font_default)"/>
              </a:rPr>
              <a:t> Conqueror, Duke of </a:t>
            </a:r>
            <a:r>
              <a:rPr lang="tr-TR" sz="1400" b="0" i="0" dirty="0" err="1">
                <a:solidFill>
                  <a:srgbClr val="000000"/>
                </a:solidFill>
                <a:effectLst/>
                <a:latin typeface="var(--font_default)"/>
              </a:rPr>
              <a:t>Normandy</a:t>
            </a:r>
            <a:r>
              <a:rPr lang="tr-TR" sz="1400" b="0" i="0" dirty="0">
                <a:solidFill>
                  <a:srgbClr val="000000"/>
                </a:solidFill>
                <a:effectLst/>
                <a:latin typeface="var(--font_default)"/>
              </a:rPr>
              <a:t>, </a:t>
            </a:r>
            <a:r>
              <a:rPr lang="tr-TR" sz="1400" b="0" i="0" dirty="0" err="1">
                <a:solidFill>
                  <a:srgbClr val="000000"/>
                </a:solidFill>
                <a:effectLst/>
                <a:latin typeface="var(--font_default)"/>
              </a:rPr>
              <a:t>invaded</a:t>
            </a:r>
            <a:r>
              <a:rPr lang="tr-TR" sz="1400" b="0" i="0" dirty="0">
                <a:solidFill>
                  <a:srgbClr val="000000"/>
                </a:solidFill>
                <a:effectLst/>
                <a:latin typeface="var(--font_default)"/>
              </a:rPr>
              <a:t> </a:t>
            </a:r>
            <a:r>
              <a:rPr lang="tr-TR" sz="1400" b="0" i="0" dirty="0" err="1">
                <a:solidFill>
                  <a:srgbClr val="000000"/>
                </a:solidFill>
                <a:effectLst/>
                <a:latin typeface="var(--font_default)"/>
              </a:rPr>
              <a:t>England</a:t>
            </a:r>
            <a:r>
              <a:rPr lang="tr-TR" sz="1400" b="0" i="0" dirty="0">
                <a:solidFill>
                  <a:srgbClr val="000000"/>
                </a:solidFill>
                <a:effectLst/>
                <a:latin typeface="var(--font_default)"/>
              </a:rPr>
              <a:t> </a:t>
            </a:r>
            <a:r>
              <a:rPr lang="tr-TR" sz="1400" b="0" i="0" dirty="0" err="1">
                <a:solidFill>
                  <a:srgbClr val="000000"/>
                </a:solidFill>
                <a:effectLst/>
                <a:latin typeface="var(--font_default)"/>
              </a:rPr>
              <a:t>and</a:t>
            </a:r>
            <a:r>
              <a:rPr lang="tr-TR" sz="1400" b="0" i="0" dirty="0">
                <a:solidFill>
                  <a:srgbClr val="000000"/>
                </a:solidFill>
                <a:effectLst/>
                <a:latin typeface="var(--font_default)"/>
              </a:rPr>
              <a:t> </a:t>
            </a:r>
            <a:r>
              <a:rPr lang="tr-TR" sz="1400" b="0" i="0" dirty="0" err="1">
                <a:solidFill>
                  <a:srgbClr val="000000"/>
                </a:solidFill>
                <a:effectLst/>
                <a:latin typeface="var(--font_default)"/>
              </a:rPr>
              <a:t>defeated</a:t>
            </a:r>
            <a:r>
              <a:rPr lang="tr-TR" sz="1400" b="0" i="0" dirty="0">
                <a:solidFill>
                  <a:srgbClr val="000000"/>
                </a:solidFill>
                <a:effectLst/>
                <a:latin typeface="var(--font_default)"/>
              </a:rPr>
              <a:t> </a:t>
            </a:r>
            <a:r>
              <a:rPr lang="tr-TR" sz="1400" b="0" i="0" dirty="0" err="1">
                <a:solidFill>
                  <a:srgbClr val="000000"/>
                </a:solidFill>
                <a:effectLst/>
                <a:latin typeface="var(--font_default)"/>
              </a:rPr>
              <a:t>the</a:t>
            </a:r>
            <a:r>
              <a:rPr lang="tr-TR" sz="1400" b="0" i="0" dirty="0">
                <a:solidFill>
                  <a:srgbClr val="000000"/>
                </a:solidFill>
                <a:effectLst/>
                <a:latin typeface="var(--font_default)"/>
              </a:rPr>
              <a:t> </a:t>
            </a:r>
            <a:r>
              <a:rPr lang="tr-TR" sz="1400" b="0" i="0" dirty="0" err="1">
                <a:solidFill>
                  <a:srgbClr val="000000"/>
                </a:solidFill>
                <a:effectLst/>
                <a:latin typeface="var(--font_default)"/>
              </a:rPr>
              <a:t>Anglo-Saxon</a:t>
            </a:r>
            <a:r>
              <a:rPr lang="tr-TR" sz="1400" b="0" i="0" dirty="0">
                <a:solidFill>
                  <a:srgbClr val="000000"/>
                </a:solidFill>
                <a:effectLst/>
                <a:latin typeface="var(--font_default)"/>
              </a:rPr>
              <a:t> king, Harold II, in </a:t>
            </a:r>
            <a:r>
              <a:rPr lang="tr-TR" sz="1400" b="0" i="0" dirty="0" err="1">
                <a:solidFill>
                  <a:srgbClr val="000000"/>
                </a:solidFill>
                <a:effectLst/>
                <a:latin typeface="var(--font_default)"/>
              </a:rPr>
              <a:t>the</a:t>
            </a:r>
            <a:r>
              <a:rPr lang="tr-TR" sz="1400" b="0" i="0" dirty="0">
                <a:solidFill>
                  <a:srgbClr val="000000"/>
                </a:solidFill>
                <a:effectLst/>
                <a:latin typeface="var(--font_default)"/>
              </a:rPr>
              <a:t> Battle of Hastings..</a:t>
            </a:r>
          </a:p>
          <a:p>
            <a:pPr algn="l" fontAlgn="base"/>
            <a:br>
              <a:rPr lang="tr-TR" sz="1400" b="0" i="0" dirty="0">
                <a:solidFill>
                  <a:srgbClr val="000000"/>
                </a:solidFill>
                <a:effectLst/>
                <a:latin typeface="Helvetica" pitchFamily="2" charset="0"/>
              </a:rPr>
            </a:br>
            <a:endParaRPr lang="tr-TR" sz="1400" b="0" i="0" dirty="0">
              <a:solidFill>
                <a:srgbClr val="000000"/>
              </a:solidFill>
              <a:effectLst/>
              <a:latin typeface="Helvetica" pitchFamily="2" charset="0"/>
            </a:endParaRPr>
          </a:p>
        </p:txBody>
      </p:sp>
    </p:spTree>
    <p:extLst>
      <p:ext uri="{BB962C8B-B14F-4D97-AF65-F5344CB8AC3E}">
        <p14:creationId xmlns:p14="http://schemas.microsoft.com/office/powerpoint/2010/main" val="13048851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lt Bilgi Yer Tutucusu 1">
            <a:extLst>
              <a:ext uri="{FF2B5EF4-FFF2-40B4-BE49-F238E27FC236}">
                <a16:creationId xmlns:a16="http://schemas.microsoft.com/office/drawing/2014/main" id="{9F9CA451-EA25-26CD-EF76-08C7F648211B}"/>
              </a:ext>
            </a:extLst>
          </p:cNvPr>
          <p:cNvSpPr>
            <a:spLocks noGrp="1"/>
          </p:cNvSpPr>
          <p:nvPr>
            <p:ph type="ftr" sz="quarter" idx="11"/>
          </p:nvPr>
        </p:nvSpPr>
        <p:spPr/>
        <p:txBody>
          <a:bodyPr/>
          <a:lstStyle/>
          <a:p>
            <a:endParaRPr lang="en-US" dirty="0"/>
          </a:p>
        </p:txBody>
      </p:sp>
      <p:pic>
        <p:nvPicPr>
          <p:cNvPr id="1026" name="Picture 2" descr="The Migration of the Angles and Saxons to Britain in the 5th c. AD.">
            <a:extLst>
              <a:ext uri="{FF2B5EF4-FFF2-40B4-BE49-F238E27FC236}">
                <a16:creationId xmlns:a16="http://schemas.microsoft.com/office/drawing/2014/main" id="{740338A9-B399-B1FE-0BE3-D3AECEF32E8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90057" y="0"/>
            <a:ext cx="743494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318105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B665233-FBBD-7C4D-2461-C44F9E43B241}"/>
              </a:ext>
            </a:extLst>
          </p:cNvPr>
          <p:cNvSpPr>
            <a:spLocks noGrp="1"/>
          </p:cNvSpPr>
          <p:nvPr>
            <p:ph type="title"/>
          </p:nvPr>
        </p:nvSpPr>
        <p:spPr>
          <a:xfrm>
            <a:off x="2034540" y="894220"/>
            <a:ext cx="8770571" cy="1345269"/>
          </a:xfrm>
        </p:spPr>
        <p:txBody>
          <a:bodyPr/>
          <a:lstStyle/>
          <a:p>
            <a:r>
              <a:rPr lang="tr-TR" dirty="0"/>
              <a:t>INTRODUCTION</a:t>
            </a:r>
          </a:p>
        </p:txBody>
      </p:sp>
      <p:sp>
        <p:nvSpPr>
          <p:cNvPr id="3" name="İçerik Yer Tutucusu 2">
            <a:extLst>
              <a:ext uri="{FF2B5EF4-FFF2-40B4-BE49-F238E27FC236}">
                <a16:creationId xmlns:a16="http://schemas.microsoft.com/office/drawing/2014/main" id="{0B9ABCA1-2D94-A4ED-4B0A-3DC6FA4787FE}"/>
              </a:ext>
            </a:extLst>
          </p:cNvPr>
          <p:cNvSpPr>
            <a:spLocks noGrp="1"/>
          </p:cNvSpPr>
          <p:nvPr>
            <p:ph idx="1"/>
          </p:nvPr>
        </p:nvSpPr>
        <p:spPr>
          <a:xfrm>
            <a:off x="1208314" y="2312276"/>
            <a:ext cx="9482497" cy="3651504"/>
          </a:xfrm>
        </p:spPr>
        <p:txBody>
          <a:bodyPr>
            <a:normAutofit fontScale="62500" lnSpcReduction="20000"/>
          </a:bodyPr>
          <a:lstStyle/>
          <a:p>
            <a:r>
              <a:rPr lang="tr-TR" dirty="0" err="1"/>
              <a:t>The</a:t>
            </a:r>
            <a:r>
              <a:rPr lang="tr-TR" dirty="0"/>
              <a:t> </a:t>
            </a:r>
            <a:r>
              <a:rPr lang="tr-TR" dirty="0" err="1"/>
              <a:t>Medieval</a:t>
            </a:r>
            <a:r>
              <a:rPr lang="tr-TR" dirty="0"/>
              <a:t> </a:t>
            </a:r>
            <a:r>
              <a:rPr lang="tr-TR" dirty="0" err="1"/>
              <a:t>Period</a:t>
            </a:r>
            <a:r>
              <a:rPr lang="tr-TR" dirty="0"/>
              <a:t>, </a:t>
            </a:r>
            <a:r>
              <a:rPr lang="tr-TR" dirty="0" err="1"/>
              <a:t>also</a:t>
            </a:r>
            <a:r>
              <a:rPr lang="tr-TR" dirty="0"/>
              <a:t> </a:t>
            </a:r>
            <a:r>
              <a:rPr lang="tr-TR" dirty="0" err="1"/>
              <a:t>known</a:t>
            </a:r>
            <a:r>
              <a:rPr lang="tr-TR" dirty="0"/>
              <a:t> as </a:t>
            </a:r>
            <a:r>
              <a:rPr lang="tr-TR" dirty="0" err="1"/>
              <a:t>the</a:t>
            </a:r>
            <a:r>
              <a:rPr lang="tr-TR" dirty="0"/>
              <a:t> </a:t>
            </a:r>
            <a:r>
              <a:rPr lang="tr-TR" dirty="0" err="1"/>
              <a:t>Middle</a:t>
            </a:r>
            <a:r>
              <a:rPr lang="tr-TR" dirty="0"/>
              <a:t> </a:t>
            </a:r>
            <a:r>
              <a:rPr lang="tr-TR" dirty="0" err="1"/>
              <a:t>Ages</a:t>
            </a:r>
            <a:r>
              <a:rPr lang="tr-TR" dirty="0"/>
              <a:t>, </a:t>
            </a:r>
            <a:r>
              <a:rPr lang="tr-TR" dirty="0" err="1"/>
              <a:t>spans</a:t>
            </a:r>
            <a:r>
              <a:rPr lang="tr-TR" dirty="0"/>
              <a:t> </a:t>
            </a:r>
            <a:r>
              <a:rPr lang="tr-TR" dirty="0" err="1"/>
              <a:t>roughly</a:t>
            </a:r>
            <a:r>
              <a:rPr lang="tr-TR" dirty="0"/>
              <a:t> </a:t>
            </a:r>
            <a:r>
              <a:rPr lang="tr-TR" dirty="0" err="1"/>
              <a:t>from</a:t>
            </a:r>
            <a:r>
              <a:rPr lang="tr-TR" dirty="0"/>
              <a:t> </a:t>
            </a:r>
            <a:r>
              <a:rPr lang="tr-TR" dirty="0" err="1"/>
              <a:t>the</a:t>
            </a:r>
            <a:r>
              <a:rPr lang="tr-TR" dirty="0"/>
              <a:t> 5th </a:t>
            </a:r>
            <a:r>
              <a:rPr lang="tr-TR" dirty="0" err="1"/>
              <a:t>to</a:t>
            </a:r>
            <a:r>
              <a:rPr lang="tr-TR" dirty="0"/>
              <a:t> </a:t>
            </a:r>
            <a:r>
              <a:rPr lang="tr-TR" dirty="0" err="1"/>
              <a:t>the</a:t>
            </a:r>
            <a:r>
              <a:rPr lang="tr-TR" dirty="0"/>
              <a:t> </a:t>
            </a:r>
            <a:r>
              <a:rPr lang="tr-TR" dirty="0" err="1"/>
              <a:t>late</a:t>
            </a:r>
            <a:r>
              <a:rPr lang="tr-TR" dirty="0"/>
              <a:t> 15th </a:t>
            </a:r>
            <a:r>
              <a:rPr lang="tr-TR" dirty="0" err="1"/>
              <a:t>century</a:t>
            </a:r>
            <a:r>
              <a:rPr lang="tr-TR" dirty="0"/>
              <a:t>. </a:t>
            </a:r>
            <a:r>
              <a:rPr lang="tr-TR" dirty="0" err="1"/>
              <a:t>For</a:t>
            </a:r>
            <a:r>
              <a:rPr lang="tr-TR" dirty="0"/>
              <a:t> Britain, as </a:t>
            </a:r>
            <a:r>
              <a:rPr lang="tr-TR" dirty="0" err="1"/>
              <a:t>Behtash</a:t>
            </a:r>
            <a:r>
              <a:rPr lang="tr-TR" dirty="0"/>
              <a:t> </a:t>
            </a:r>
            <a:r>
              <a:rPr lang="tr-TR" dirty="0" err="1"/>
              <a:t>and</a:t>
            </a:r>
            <a:r>
              <a:rPr lang="tr-TR" dirty="0"/>
              <a:t> </a:t>
            </a:r>
            <a:r>
              <a:rPr lang="tr-TR" dirty="0" err="1"/>
              <a:t>Toroujeni</a:t>
            </a:r>
            <a:r>
              <a:rPr lang="tr-TR" dirty="0"/>
              <a:t> (2017) put it, “</a:t>
            </a:r>
            <a:r>
              <a:rPr lang="tr-TR" dirty="0" err="1"/>
              <a:t>the</a:t>
            </a:r>
            <a:r>
              <a:rPr lang="tr-TR" dirty="0"/>
              <a:t> </a:t>
            </a:r>
            <a:r>
              <a:rPr lang="tr-TR" dirty="0" err="1"/>
              <a:t>period</a:t>
            </a:r>
            <a:r>
              <a:rPr lang="tr-TR" dirty="0"/>
              <a:t> </a:t>
            </a:r>
            <a:r>
              <a:rPr lang="tr-TR" dirty="0" err="1"/>
              <a:t>began</a:t>
            </a:r>
            <a:r>
              <a:rPr lang="tr-TR" dirty="0"/>
              <a:t> </a:t>
            </a:r>
            <a:r>
              <a:rPr lang="tr-TR" dirty="0" err="1"/>
              <a:t>and</a:t>
            </a:r>
            <a:r>
              <a:rPr lang="tr-TR" dirty="0"/>
              <a:t> </a:t>
            </a:r>
            <a:r>
              <a:rPr lang="tr-TR" dirty="0" err="1"/>
              <a:t>ended</a:t>
            </a:r>
            <a:r>
              <a:rPr lang="tr-TR" dirty="0"/>
              <a:t> </a:t>
            </a:r>
            <a:r>
              <a:rPr lang="tr-TR" dirty="0" err="1"/>
              <a:t>with</a:t>
            </a:r>
            <a:r>
              <a:rPr lang="tr-TR" dirty="0"/>
              <a:t> </a:t>
            </a:r>
            <a:r>
              <a:rPr lang="tr-TR" dirty="0" err="1"/>
              <a:t>the</a:t>
            </a:r>
            <a:r>
              <a:rPr lang="tr-TR" dirty="0"/>
              <a:t> </a:t>
            </a:r>
            <a:r>
              <a:rPr lang="tr-TR" dirty="0" err="1"/>
              <a:t>arrival</a:t>
            </a:r>
            <a:r>
              <a:rPr lang="tr-TR" dirty="0"/>
              <a:t> of two </a:t>
            </a:r>
            <a:r>
              <a:rPr lang="tr-TR" dirty="0" err="1"/>
              <a:t>conquerors</a:t>
            </a:r>
            <a:r>
              <a:rPr lang="tr-TR" dirty="0"/>
              <a:t> </a:t>
            </a:r>
            <a:r>
              <a:rPr lang="tr-TR" dirty="0" err="1"/>
              <a:t>including</a:t>
            </a:r>
            <a:r>
              <a:rPr lang="tr-TR" dirty="0"/>
              <a:t> </a:t>
            </a:r>
            <a:r>
              <a:rPr lang="tr-TR" dirty="0" err="1"/>
              <a:t>the</a:t>
            </a:r>
            <a:r>
              <a:rPr lang="tr-TR" dirty="0"/>
              <a:t> </a:t>
            </a:r>
            <a:r>
              <a:rPr lang="tr-TR" dirty="0" err="1"/>
              <a:t>conquest</a:t>
            </a:r>
            <a:r>
              <a:rPr lang="tr-TR" dirty="0"/>
              <a:t> of </a:t>
            </a:r>
            <a:r>
              <a:rPr lang="tr-TR" dirty="0" err="1"/>
              <a:t>Normans</a:t>
            </a:r>
            <a:r>
              <a:rPr lang="tr-TR" dirty="0"/>
              <a:t> in 1066, </a:t>
            </a:r>
            <a:r>
              <a:rPr lang="tr-TR" dirty="0" err="1"/>
              <a:t>and</a:t>
            </a:r>
            <a:r>
              <a:rPr lang="tr-TR" dirty="0"/>
              <a:t> </a:t>
            </a:r>
            <a:r>
              <a:rPr lang="tr-TR" dirty="0" err="1"/>
              <a:t>the</a:t>
            </a:r>
            <a:r>
              <a:rPr lang="tr-TR" dirty="0"/>
              <a:t> </a:t>
            </a:r>
            <a:r>
              <a:rPr lang="tr-TR" dirty="0" err="1"/>
              <a:t>printing</a:t>
            </a:r>
            <a:r>
              <a:rPr lang="tr-TR" dirty="0"/>
              <a:t> </a:t>
            </a:r>
            <a:r>
              <a:rPr lang="tr-TR" dirty="0" err="1"/>
              <a:t>press</a:t>
            </a:r>
            <a:r>
              <a:rPr lang="tr-TR" dirty="0"/>
              <a:t> in 1476” (p. 143).  </a:t>
            </a:r>
            <a:r>
              <a:rPr lang="tr-TR" dirty="0" err="1"/>
              <a:t>This</a:t>
            </a:r>
            <a:r>
              <a:rPr lang="tr-TR" dirty="0"/>
              <a:t> </a:t>
            </a:r>
            <a:r>
              <a:rPr lang="tr-TR" dirty="0" err="1"/>
              <a:t>era</a:t>
            </a:r>
            <a:r>
              <a:rPr lang="tr-TR" dirty="0"/>
              <a:t> </a:t>
            </a:r>
            <a:r>
              <a:rPr lang="tr-TR" dirty="0" err="1"/>
              <a:t>was</a:t>
            </a:r>
            <a:r>
              <a:rPr lang="tr-TR" dirty="0"/>
              <a:t> </a:t>
            </a:r>
            <a:r>
              <a:rPr lang="tr-TR" dirty="0" err="1"/>
              <a:t>marked</a:t>
            </a:r>
            <a:r>
              <a:rPr lang="tr-TR" dirty="0"/>
              <a:t> </a:t>
            </a:r>
            <a:r>
              <a:rPr lang="tr-TR" dirty="0" err="1"/>
              <a:t>by</a:t>
            </a:r>
            <a:r>
              <a:rPr lang="tr-TR" dirty="0"/>
              <a:t> </a:t>
            </a:r>
            <a:r>
              <a:rPr lang="tr-TR" b="1" dirty="0" err="1"/>
              <a:t>the</a:t>
            </a:r>
            <a:r>
              <a:rPr lang="tr-TR" b="1" dirty="0"/>
              <a:t> </a:t>
            </a:r>
            <a:r>
              <a:rPr lang="tr-TR" b="1" dirty="0" err="1"/>
              <a:t>fall</a:t>
            </a:r>
            <a:r>
              <a:rPr lang="tr-TR" b="1" dirty="0"/>
              <a:t> of </a:t>
            </a:r>
            <a:r>
              <a:rPr lang="tr-TR" b="1" dirty="0" err="1"/>
              <a:t>the</a:t>
            </a:r>
            <a:r>
              <a:rPr lang="tr-TR" b="1" dirty="0"/>
              <a:t> Roman </a:t>
            </a:r>
            <a:r>
              <a:rPr lang="tr-TR" b="1" dirty="0" err="1"/>
              <a:t>Empire</a:t>
            </a:r>
            <a:r>
              <a:rPr lang="tr-TR" dirty="0"/>
              <a:t>, </a:t>
            </a:r>
            <a:r>
              <a:rPr lang="tr-TR" b="1" dirty="0" err="1"/>
              <a:t>the</a:t>
            </a:r>
            <a:r>
              <a:rPr lang="tr-TR" b="1" dirty="0"/>
              <a:t> </a:t>
            </a:r>
            <a:r>
              <a:rPr lang="tr-TR" b="1" dirty="0" err="1"/>
              <a:t>rise</a:t>
            </a:r>
            <a:r>
              <a:rPr lang="tr-TR" b="1" dirty="0"/>
              <a:t> of </a:t>
            </a:r>
            <a:r>
              <a:rPr lang="tr-TR" b="1" dirty="0" err="1"/>
              <a:t>feudalism</a:t>
            </a:r>
            <a:r>
              <a:rPr lang="tr-TR" dirty="0"/>
              <a:t>, </a:t>
            </a:r>
            <a:r>
              <a:rPr lang="tr-TR" dirty="0" err="1"/>
              <a:t>and</a:t>
            </a:r>
            <a:r>
              <a:rPr lang="tr-TR" dirty="0"/>
              <a:t> </a:t>
            </a:r>
            <a:r>
              <a:rPr lang="tr-TR" dirty="0" err="1"/>
              <a:t>the</a:t>
            </a:r>
            <a:r>
              <a:rPr lang="tr-TR" dirty="0"/>
              <a:t> </a:t>
            </a:r>
            <a:r>
              <a:rPr lang="tr-TR" b="1" dirty="0" err="1"/>
              <a:t>dominance</a:t>
            </a:r>
            <a:r>
              <a:rPr lang="tr-TR" b="1" dirty="0"/>
              <a:t> of </a:t>
            </a:r>
            <a:r>
              <a:rPr lang="tr-TR" b="1" dirty="0" err="1"/>
              <a:t>the</a:t>
            </a:r>
            <a:r>
              <a:rPr lang="tr-TR" b="1" dirty="0"/>
              <a:t> </a:t>
            </a:r>
            <a:r>
              <a:rPr lang="tr-TR" b="1" dirty="0" err="1"/>
              <a:t>Christian</a:t>
            </a:r>
            <a:r>
              <a:rPr lang="tr-TR" b="1" dirty="0"/>
              <a:t> </a:t>
            </a:r>
            <a:r>
              <a:rPr lang="tr-TR" b="1" dirty="0" err="1"/>
              <a:t>Church</a:t>
            </a:r>
            <a:r>
              <a:rPr lang="tr-TR" dirty="0"/>
              <a:t>. </a:t>
            </a:r>
            <a:r>
              <a:rPr lang="tr-TR" dirty="0" err="1"/>
              <a:t>Literature</a:t>
            </a:r>
            <a:r>
              <a:rPr lang="tr-TR" dirty="0"/>
              <a:t> </a:t>
            </a:r>
            <a:r>
              <a:rPr lang="tr-TR" dirty="0" err="1"/>
              <a:t>during</a:t>
            </a:r>
            <a:r>
              <a:rPr lang="tr-TR" dirty="0"/>
              <a:t> </a:t>
            </a:r>
            <a:r>
              <a:rPr lang="tr-TR" dirty="0" err="1"/>
              <a:t>this</a:t>
            </a:r>
            <a:r>
              <a:rPr lang="tr-TR" dirty="0"/>
              <a:t> time </a:t>
            </a:r>
            <a:r>
              <a:rPr lang="tr-TR" dirty="0" err="1"/>
              <a:t>reflects</a:t>
            </a:r>
            <a:r>
              <a:rPr lang="tr-TR" dirty="0"/>
              <a:t> </a:t>
            </a:r>
            <a:r>
              <a:rPr lang="tr-TR" dirty="0" err="1"/>
              <a:t>the</a:t>
            </a:r>
            <a:r>
              <a:rPr lang="tr-TR" dirty="0"/>
              <a:t> </a:t>
            </a:r>
            <a:r>
              <a:rPr lang="tr-TR" dirty="0" err="1"/>
              <a:t>complex</a:t>
            </a:r>
            <a:r>
              <a:rPr lang="tr-TR" dirty="0"/>
              <a:t> </a:t>
            </a:r>
            <a:r>
              <a:rPr lang="tr-TR" dirty="0" err="1"/>
              <a:t>socio-political</a:t>
            </a:r>
            <a:r>
              <a:rPr lang="tr-TR" dirty="0"/>
              <a:t> </a:t>
            </a:r>
            <a:r>
              <a:rPr lang="tr-TR" dirty="0" err="1"/>
              <a:t>landscape</a:t>
            </a:r>
            <a:r>
              <a:rPr lang="tr-TR" dirty="0"/>
              <a:t>, </a:t>
            </a:r>
            <a:r>
              <a:rPr lang="tr-TR" dirty="0" err="1"/>
              <a:t>with</a:t>
            </a:r>
            <a:r>
              <a:rPr lang="tr-TR" dirty="0"/>
              <a:t> </a:t>
            </a:r>
            <a:r>
              <a:rPr lang="tr-TR" dirty="0" err="1"/>
              <a:t>themes</a:t>
            </a:r>
            <a:r>
              <a:rPr lang="tr-TR" dirty="0"/>
              <a:t> of </a:t>
            </a:r>
            <a:r>
              <a:rPr lang="tr-TR" dirty="0" err="1"/>
              <a:t>chivalry</a:t>
            </a:r>
            <a:r>
              <a:rPr lang="tr-TR" dirty="0"/>
              <a:t>, </a:t>
            </a:r>
            <a:r>
              <a:rPr lang="tr-TR" dirty="0" err="1"/>
              <a:t>religion</a:t>
            </a:r>
            <a:r>
              <a:rPr lang="tr-TR" dirty="0"/>
              <a:t>, </a:t>
            </a:r>
            <a:r>
              <a:rPr lang="tr-TR" dirty="0" err="1"/>
              <a:t>and</a:t>
            </a:r>
            <a:r>
              <a:rPr lang="tr-TR" dirty="0"/>
              <a:t> </a:t>
            </a:r>
            <a:r>
              <a:rPr lang="tr-TR" dirty="0" err="1"/>
              <a:t>courtly</a:t>
            </a:r>
            <a:r>
              <a:rPr lang="tr-TR" dirty="0"/>
              <a:t> </a:t>
            </a:r>
            <a:r>
              <a:rPr lang="tr-TR" dirty="0" err="1"/>
              <a:t>love</a:t>
            </a:r>
            <a:r>
              <a:rPr lang="tr-TR" dirty="0"/>
              <a:t>.</a:t>
            </a:r>
          </a:p>
          <a:p>
            <a:endParaRPr lang="tr-TR" dirty="0"/>
          </a:p>
          <a:p>
            <a:r>
              <a:rPr lang="tr-TR" b="1" dirty="0" err="1"/>
              <a:t>Key</a:t>
            </a:r>
            <a:r>
              <a:rPr lang="tr-TR" b="1" dirty="0"/>
              <a:t> </a:t>
            </a:r>
            <a:r>
              <a:rPr lang="tr-TR" b="1" dirty="0" err="1"/>
              <a:t>Events</a:t>
            </a:r>
            <a:r>
              <a:rPr lang="tr-TR" b="1" dirty="0"/>
              <a:t>:</a:t>
            </a:r>
          </a:p>
          <a:p>
            <a:r>
              <a:rPr lang="tr-TR" dirty="0"/>
              <a:t>- </a:t>
            </a:r>
            <a:r>
              <a:rPr lang="tr-TR" dirty="0" err="1"/>
              <a:t>The</a:t>
            </a:r>
            <a:r>
              <a:rPr lang="tr-TR" dirty="0"/>
              <a:t> Fall of Rome (476 AD)</a:t>
            </a:r>
          </a:p>
          <a:p>
            <a:r>
              <a:rPr lang="tr-TR" dirty="0"/>
              <a:t>- </a:t>
            </a:r>
            <a:r>
              <a:rPr lang="tr-TR" dirty="0" err="1"/>
              <a:t>The</a:t>
            </a:r>
            <a:r>
              <a:rPr lang="tr-TR" dirty="0"/>
              <a:t> Norman Conquest (1066)</a:t>
            </a:r>
          </a:p>
          <a:p>
            <a:r>
              <a:rPr lang="tr-TR" dirty="0"/>
              <a:t>- </a:t>
            </a:r>
            <a:r>
              <a:rPr lang="tr-TR" dirty="0" err="1"/>
              <a:t>The</a:t>
            </a:r>
            <a:r>
              <a:rPr lang="tr-TR" dirty="0"/>
              <a:t> Black </a:t>
            </a:r>
            <a:r>
              <a:rPr lang="tr-TR" dirty="0" err="1"/>
              <a:t>Death</a:t>
            </a:r>
            <a:r>
              <a:rPr lang="tr-TR" dirty="0"/>
              <a:t> (1347-1351)</a:t>
            </a:r>
          </a:p>
          <a:p>
            <a:r>
              <a:rPr lang="tr-TR" dirty="0"/>
              <a:t>- </a:t>
            </a:r>
            <a:r>
              <a:rPr lang="tr-TR" dirty="0" err="1"/>
              <a:t>The</a:t>
            </a:r>
            <a:r>
              <a:rPr lang="tr-TR" dirty="0"/>
              <a:t> Printing </a:t>
            </a:r>
            <a:r>
              <a:rPr lang="tr-TR" dirty="0" err="1"/>
              <a:t>Press</a:t>
            </a:r>
            <a:r>
              <a:rPr lang="tr-TR" dirty="0"/>
              <a:t> (1476)</a:t>
            </a:r>
          </a:p>
          <a:p>
            <a:endParaRPr lang="tr-TR" dirty="0"/>
          </a:p>
        </p:txBody>
      </p:sp>
      <p:sp>
        <p:nvSpPr>
          <p:cNvPr id="4" name="Alt Bilgi Yer Tutucusu 3">
            <a:extLst>
              <a:ext uri="{FF2B5EF4-FFF2-40B4-BE49-F238E27FC236}">
                <a16:creationId xmlns:a16="http://schemas.microsoft.com/office/drawing/2014/main" id="{798693D3-B994-A7CB-CB88-63B651CAD6E9}"/>
              </a:ext>
            </a:extLst>
          </p:cNvPr>
          <p:cNvSpPr>
            <a:spLocks noGrp="1"/>
          </p:cNvSpPr>
          <p:nvPr>
            <p:ph type="ftr" sz="quarter" idx="11"/>
          </p:nvPr>
        </p:nvSpPr>
        <p:spPr/>
        <p:txBody>
          <a:bodyPr/>
          <a:lstStyle/>
          <a:p>
            <a:endParaRPr lang="en-US" dirty="0"/>
          </a:p>
        </p:txBody>
      </p:sp>
      <p:sp>
        <p:nvSpPr>
          <p:cNvPr id="5" name="Sağ Ok 4">
            <a:extLst>
              <a:ext uri="{FF2B5EF4-FFF2-40B4-BE49-F238E27FC236}">
                <a16:creationId xmlns:a16="http://schemas.microsoft.com/office/drawing/2014/main" id="{982FB599-3FBF-37EE-33F9-8A8376FDD702}"/>
              </a:ext>
            </a:extLst>
          </p:cNvPr>
          <p:cNvSpPr/>
          <p:nvPr/>
        </p:nvSpPr>
        <p:spPr>
          <a:xfrm>
            <a:off x="700088" y="1057275"/>
            <a:ext cx="2511198" cy="45719"/>
          </a:xfrm>
          <a:prstGeom prst="rightArrow">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6" name="Metin kutusu 5">
            <a:extLst>
              <a:ext uri="{FF2B5EF4-FFF2-40B4-BE49-F238E27FC236}">
                <a16:creationId xmlns:a16="http://schemas.microsoft.com/office/drawing/2014/main" id="{17E49822-68C4-3022-6698-3815B8D37744}"/>
              </a:ext>
            </a:extLst>
          </p:cNvPr>
          <p:cNvSpPr txBox="1"/>
          <p:nvPr/>
        </p:nvSpPr>
        <p:spPr>
          <a:xfrm>
            <a:off x="558014" y="1154647"/>
            <a:ext cx="3149074" cy="276999"/>
          </a:xfrm>
          <a:prstGeom prst="rect">
            <a:avLst/>
          </a:prstGeom>
          <a:noFill/>
        </p:spPr>
        <p:txBody>
          <a:bodyPr wrap="square" rtlCol="0">
            <a:spAutoFit/>
          </a:bodyPr>
          <a:lstStyle/>
          <a:p>
            <a:r>
              <a:rPr lang="tr-TR" sz="1200" dirty="0" err="1"/>
              <a:t>Assist</a:t>
            </a:r>
            <a:r>
              <a:rPr lang="tr-TR" sz="1200" dirty="0"/>
              <a:t>. </a:t>
            </a:r>
            <a:r>
              <a:rPr lang="tr-TR" sz="1200" dirty="0" err="1"/>
              <a:t>Prof.Dr</a:t>
            </a:r>
            <a:r>
              <a:rPr lang="tr-TR" sz="1200" dirty="0"/>
              <a:t>. Pelin GÖLCÜK MİRZA</a:t>
            </a:r>
          </a:p>
        </p:txBody>
      </p:sp>
      <p:pic>
        <p:nvPicPr>
          <p:cNvPr id="7" name="Picture 2" descr="Karabük Üniversitesi - Vikipedi">
            <a:extLst>
              <a:ext uri="{FF2B5EF4-FFF2-40B4-BE49-F238E27FC236}">
                <a16:creationId xmlns:a16="http://schemas.microsoft.com/office/drawing/2014/main" id="{A90A1C1E-029D-0460-7E19-821A45A09D7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0316" y="277472"/>
            <a:ext cx="911398" cy="6710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45976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1C8ECED-7D59-E582-B595-400BEA7F7E75}"/>
              </a:ext>
            </a:extLst>
          </p:cNvPr>
          <p:cNvSpPr>
            <a:spLocks noGrp="1"/>
          </p:cNvSpPr>
          <p:nvPr>
            <p:ph type="title"/>
          </p:nvPr>
        </p:nvSpPr>
        <p:spPr>
          <a:xfrm>
            <a:off x="1955687" y="863652"/>
            <a:ext cx="8770571" cy="1345269"/>
          </a:xfrm>
        </p:spPr>
        <p:txBody>
          <a:bodyPr>
            <a:normAutofit fontScale="90000"/>
          </a:bodyPr>
          <a:lstStyle/>
          <a:p>
            <a:r>
              <a:rPr dirty="0"/>
              <a:t>The Norman Conquest and Its Impact</a:t>
            </a:r>
            <a:r>
              <a:rPr lang="tr-TR" dirty="0"/>
              <a:t>s</a:t>
            </a:r>
            <a:endParaRPr dirty="0"/>
          </a:p>
        </p:txBody>
      </p:sp>
      <p:sp>
        <p:nvSpPr>
          <p:cNvPr id="3" name="İçerik Yer Tutucusu 2">
            <a:extLst>
              <a:ext uri="{FF2B5EF4-FFF2-40B4-BE49-F238E27FC236}">
                <a16:creationId xmlns:a16="http://schemas.microsoft.com/office/drawing/2014/main" id="{ABF135C0-AEBE-CFC6-A09D-3AD93AA3527E}"/>
              </a:ext>
            </a:extLst>
          </p:cNvPr>
          <p:cNvSpPr>
            <a:spLocks noGrp="1"/>
          </p:cNvSpPr>
          <p:nvPr>
            <p:ph idx="1"/>
          </p:nvPr>
        </p:nvSpPr>
        <p:spPr/>
        <p:txBody>
          <a:bodyPr>
            <a:normAutofit fontScale="85000" lnSpcReduction="10000"/>
          </a:bodyPr>
          <a:lstStyle/>
          <a:p>
            <a:r>
              <a:rPr dirty="0"/>
              <a:t>In 1066, William the Conqueror, a descendant of the Vikings, led the Norman Conquest of England. This event had profound cultural, linguistic, and social impacts:</a:t>
            </a:r>
          </a:p>
          <a:p>
            <a:r>
              <a:rPr dirty="0"/>
              <a:t>- </a:t>
            </a:r>
            <a:r>
              <a:rPr b="1" dirty="0"/>
              <a:t>French </a:t>
            </a:r>
            <a:r>
              <a:rPr dirty="0"/>
              <a:t>became the language of the ruling class, influencing English vocabulary and grammar.</a:t>
            </a:r>
          </a:p>
          <a:p>
            <a:r>
              <a:rPr dirty="0"/>
              <a:t>- </a:t>
            </a:r>
            <a:r>
              <a:rPr b="1" dirty="0"/>
              <a:t>Feudalism</a:t>
            </a:r>
            <a:r>
              <a:rPr dirty="0"/>
              <a:t> was established, restructuring the societal hierarchy.</a:t>
            </a:r>
          </a:p>
          <a:p>
            <a:r>
              <a:rPr dirty="0"/>
              <a:t>- </a:t>
            </a:r>
            <a:r>
              <a:rPr b="1" dirty="0"/>
              <a:t>The Domesday Book </a:t>
            </a:r>
            <a:r>
              <a:rPr dirty="0"/>
              <a:t>was created, documenting landholdings and resources, reflecting the new power dynamics.</a:t>
            </a:r>
          </a:p>
          <a:p>
            <a:r>
              <a:rPr dirty="0"/>
              <a:t>The Conquest also influenced literature, as themes of power, loyalty, and conquest became prominent.</a:t>
            </a:r>
          </a:p>
        </p:txBody>
      </p:sp>
      <p:sp>
        <p:nvSpPr>
          <p:cNvPr id="4" name="Alt Bilgi Yer Tutucusu 3">
            <a:extLst>
              <a:ext uri="{FF2B5EF4-FFF2-40B4-BE49-F238E27FC236}">
                <a16:creationId xmlns:a16="http://schemas.microsoft.com/office/drawing/2014/main" id="{731183B6-8BF5-3C82-F035-2D2555B998CD}"/>
              </a:ext>
            </a:extLst>
          </p:cNvPr>
          <p:cNvSpPr>
            <a:spLocks noGrp="1"/>
          </p:cNvSpPr>
          <p:nvPr>
            <p:ph type="ftr" sz="quarter" idx="11"/>
          </p:nvPr>
        </p:nvSpPr>
        <p:spPr/>
        <p:txBody>
          <a:bodyPr/>
          <a:lstStyle/>
          <a:p>
            <a:endParaRPr lang="en-US" dirty="0"/>
          </a:p>
        </p:txBody>
      </p:sp>
      <p:sp>
        <p:nvSpPr>
          <p:cNvPr id="5" name="Sağ Ok 4">
            <a:extLst>
              <a:ext uri="{FF2B5EF4-FFF2-40B4-BE49-F238E27FC236}">
                <a16:creationId xmlns:a16="http://schemas.microsoft.com/office/drawing/2014/main" id="{B00C2078-4671-6E56-A3E7-1788D83C91D9}"/>
              </a:ext>
            </a:extLst>
          </p:cNvPr>
          <p:cNvSpPr/>
          <p:nvPr/>
        </p:nvSpPr>
        <p:spPr>
          <a:xfrm>
            <a:off x="700088" y="1057275"/>
            <a:ext cx="2511198" cy="45719"/>
          </a:xfrm>
          <a:prstGeom prst="rightArrow">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6" name="Metin kutusu 5">
            <a:extLst>
              <a:ext uri="{FF2B5EF4-FFF2-40B4-BE49-F238E27FC236}">
                <a16:creationId xmlns:a16="http://schemas.microsoft.com/office/drawing/2014/main" id="{B7C1D1FB-7A50-500E-60E4-A4F7EEA1EB14}"/>
              </a:ext>
            </a:extLst>
          </p:cNvPr>
          <p:cNvSpPr txBox="1"/>
          <p:nvPr/>
        </p:nvSpPr>
        <p:spPr>
          <a:xfrm>
            <a:off x="579785" y="1206349"/>
            <a:ext cx="3149074" cy="276999"/>
          </a:xfrm>
          <a:prstGeom prst="rect">
            <a:avLst/>
          </a:prstGeom>
          <a:noFill/>
        </p:spPr>
        <p:txBody>
          <a:bodyPr wrap="square" rtlCol="0">
            <a:spAutoFit/>
          </a:bodyPr>
          <a:lstStyle/>
          <a:p>
            <a:r>
              <a:rPr lang="tr-TR" sz="1200" dirty="0" err="1"/>
              <a:t>Assist</a:t>
            </a:r>
            <a:r>
              <a:rPr lang="tr-TR" sz="1200" dirty="0"/>
              <a:t>. </a:t>
            </a:r>
            <a:r>
              <a:rPr lang="tr-TR" sz="1200" dirty="0" err="1"/>
              <a:t>Prof.Dr</a:t>
            </a:r>
            <a:r>
              <a:rPr lang="tr-TR" sz="1200" dirty="0"/>
              <a:t>. Pelin GÖLCÜK MİRZA</a:t>
            </a:r>
          </a:p>
        </p:txBody>
      </p:sp>
      <p:pic>
        <p:nvPicPr>
          <p:cNvPr id="7" name="Picture 2" descr="Karabük Üniversitesi - Vikipedi">
            <a:extLst>
              <a:ext uri="{FF2B5EF4-FFF2-40B4-BE49-F238E27FC236}">
                <a16:creationId xmlns:a16="http://schemas.microsoft.com/office/drawing/2014/main" id="{351FB07D-3B9D-61B1-9882-5F876C7F6B2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0316" y="277472"/>
            <a:ext cx="911398" cy="6710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53406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DBEDB08A-1F1C-16E1-380D-8F1577C44FFD}"/>
              </a:ext>
            </a:extLst>
          </p:cNvPr>
          <p:cNvSpPr>
            <a:spLocks noGrp="1"/>
          </p:cNvSpPr>
          <p:nvPr>
            <p:ph idx="1"/>
          </p:nvPr>
        </p:nvSpPr>
        <p:spPr/>
        <p:txBody>
          <a:bodyPr/>
          <a:lstStyle/>
          <a:p>
            <a:r>
              <a:rPr lang="tr-TR" b="1" u="sng" dirty="0" err="1"/>
              <a:t>Medieval</a:t>
            </a:r>
            <a:r>
              <a:rPr lang="tr-TR" b="1" u="sng" dirty="0"/>
              <a:t> English </a:t>
            </a:r>
            <a:r>
              <a:rPr lang="tr-TR" b="1" u="sng" dirty="0" err="1"/>
              <a:t>Literature</a:t>
            </a:r>
            <a:r>
              <a:rPr lang="tr-TR" b="1" u="sng" dirty="0"/>
              <a:t> is </a:t>
            </a:r>
            <a:r>
              <a:rPr lang="tr-TR" b="1" u="sng" dirty="0" err="1"/>
              <a:t>divided</a:t>
            </a:r>
            <a:r>
              <a:rPr lang="tr-TR" b="1" u="sng" dirty="0"/>
              <a:t> </a:t>
            </a:r>
            <a:r>
              <a:rPr lang="tr-TR" b="1" u="sng" dirty="0" err="1"/>
              <a:t>into</a:t>
            </a:r>
            <a:r>
              <a:rPr lang="tr-TR" b="1" u="sng" dirty="0"/>
              <a:t> two ; </a:t>
            </a:r>
          </a:p>
          <a:p>
            <a:r>
              <a:rPr lang="tr-TR" dirty="0"/>
              <a:t>1-Old English </a:t>
            </a:r>
            <a:r>
              <a:rPr lang="tr-TR" dirty="0" err="1"/>
              <a:t>Literature</a:t>
            </a:r>
            <a:r>
              <a:rPr lang="tr-TR" dirty="0"/>
              <a:t> (</a:t>
            </a:r>
            <a:r>
              <a:rPr lang="tr-TR" dirty="0" err="1"/>
              <a:t>epic</a:t>
            </a:r>
            <a:r>
              <a:rPr lang="tr-TR" dirty="0"/>
              <a:t>, </a:t>
            </a:r>
            <a:r>
              <a:rPr lang="tr-TR" dirty="0" err="1"/>
              <a:t>chronicles</a:t>
            </a:r>
            <a:r>
              <a:rPr lang="tr-TR" dirty="0"/>
              <a:t>, </a:t>
            </a:r>
            <a:r>
              <a:rPr lang="tr-TR" dirty="0" err="1"/>
              <a:t>lyrics</a:t>
            </a:r>
            <a:r>
              <a:rPr lang="tr-TR" dirty="0"/>
              <a:t>, </a:t>
            </a:r>
            <a:r>
              <a:rPr lang="tr-TR" dirty="0" err="1"/>
              <a:t>didactic</a:t>
            </a:r>
            <a:r>
              <a:rPr lang="tr-TR" dirty="0"/>
              <a:t> </a:t>
            </a:r>
            <a:r>
              <a:rPr lang="tr-TR" dirty="0" err="1"/>
              <a:t>prose</a:t>
            </a:r>
            <a:r>
              <a:rPr lang="tr-TR" dirty="0"/>
              <a:t>)</a:t>
            </a:r>
          </a:p>
          <a:p>
            <a:r>
              <a:rPr lang="tr-TR" dirty="0"/>
              <a:t>2-Middle English </a:t>
            </a:r>
            <a:r>
              <a:rPr lang="tr-TR" dirty="0" err="1"/>
              <a:t>Literature</a:t>
            </a:r>
            <a:r>
              <a:rPr lang="tr-TR" dirty="0"/>
              <a:t> (</a:t>
            </a:r>
            <a:r>
              <a:rPr lang="tr-TR" dirty="0" err="1"/>
              <a:t>Satirical</a:t>
            </a:r>
            <a:r>
              <a:rPr lang="tr-TR" dirty="0"/>
              <a:t> </a:t>
            </a:r>
            <a:r>
              <a:rPr lang="tr-TR" dirty="0" err="1"/>
              <a:t>Alliterative</a:t>
            </a:r>
            <a:r>
              <a:rPr lang="tr-TR" dirty="0"/>
              <a:t> Poems, </a:t>
            </a:r>
            <a:r>
              <a:rPr lang="tr-TR" dirty="0" err="1"/>
              <a:t>Romance</a:t>
            </a:r>
            <a:r>
              <a:rPr lang="tr-TR" dirty="0"/>
              <a:t>, </a:t>
            </a:r>
            <a:r>
              <a:rPr lang="tr-TR" dirty="0" err="1"/>
              <a:t>Dream</a:t>
            </a:r>
            <a:r>
              <a:rPr lang="tr-TR" dirty="0"/>
              <a:t> </a:t>
            </a:r>
            <a:r>
              <a:rPr lang="tr-TR" dirty="0" err="1"/>
              <a:t>Vision</a:t>
            </a:r>
            <a:r>
              <a:rPr lang="tr-TR" dirty="0"/>
              <a:t>, </a:t>
            </a:r>
            <a:r>
              <a:rPr lang="tr-TR" dirty="0" err="1"/>
              <a:t>debate</a:t>
            </a:r>
            <a:r>
              <a:rPr lang="tr-TR" dirty="0"/>
              <a:t> </a:t>
            </a:r>
            <a:r>
              <a:rPr lang="tr-TR" dirty="0" err="1"/>
              <a:t>poetry</a:t>
            </a:r>
            <a:r>
              <a:rPr lang="tr-TR" dirty="0"/>
              <a:t>, </a:t>
            </a:r>
            <a:r>
              <a:rPr lang="tr-TR" dirty="0" err="1"/>
              <a:t>Morality</a:t>
            </a:r>
            <a:r>
              <a:rPr lang="tr-TR" dirty="0"/>
              <a:t>/</a:t>
            </a:r>
            <a:r>
              <a:rPr lang="tr-TR" dirty="0" err="1"/>
              <a:t>Miracle</a:t>
            </a:r>
            <a:r>
              <a:rPr lang="tr-TR" dirty="0"/>
              <a:t> </a:t>
            </a:r>
            <a:r>
              <a:rPr lang="tr-TR" dirty="0" err="1"/>
              <a:t>Plays</a:t>
            </a:r>
            <a:r>
              <a:rPr lang="tr-TR" dirty="0"/>
              <a:t>)</a:t>
            </a:r>
          </a:p>
        </p:txBody>
      </p:sp>
      <p:sp>
        <p:nvSpPr>
          <p:cNvPr id="4" name="Alt Bilgi Yer Tutucusu 3">
            <a:extLst>
              <a:ext uri="{FF2B5EF4-FFF2-40B4-BE49-F238E27FC236}">
                <a16:creationId xmlns:a16="http://schemas.microsoft.com/office/drawing/2014/main" id="{9D0622AB-C55D-5FD3-D0AD-1FB6CC8594B4}"/>
              </a:ext>
            </a:extLst>
          </p:cNvPr>
          <p:cNvSpPr>
            <a:spLocks noGrp="1"/>
          </p:cNvSpPr>
          <p:nvPr>
            <p:ph type="ftr" sz="quarter" idx="11"/>
          </p:nvPr>
        </p:nvSpPr>
        <p:spPr/>
        <p:txBody>
          <a:bodyPr/>
          <a:lstStyle/>
          <a:p>
            <a:endParaRPr lang="en-US" dirty="0"/>
          </a:p>
        </p:txBody>
      </p:sp>
      <p:sp>
        <p:nvSpPr>
          <p:cNvPr id="5" name="Sağ Ok 4">
            <a:extLst>
              <a:ext uri="{FF2B5EF4-FFF2-40B4-BE49-F238E27FC236}">
                <a16:creationId xmlns:a16="http://schemas.microsoft.com/office/drawing/2014/main" id="{C057EC9F-F068-9CE3-B822-FEB6235FFCC2}"/>
              </a:ext>
            </a:extLst>
          </p:cNvPr>
          <p:cNvSpPr/>
          <p:nvPr/>
        </p:nvSpPr>
        <p:spPr>
          <a:xfrm>
            <a:off x="700088" y="1057275"/>
            <a:ext cx="2511198" cy="45719"/>
          </a:xfrm>
          <a:prstGeom prst="rightArrow">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6" name="Metin kutusu 5">
            <a:extLst>
              <a:ext uri="{FF2B5EF4-FFF2-40B4-BE49-F238E27FC236}">
                <a16:creationId xmlns:a16="http://schemas.microsoft.com/office/drawing/2014/main" id="{E5E1F997-4068-948F-DE59-D45E5F511548}"/>
              </a:ext>
            </a:extLst>
          </p:cNvPr>
          <p:cNvSpPr txBox="1"/>
          <p:nvPr/>
        </p:nvSpPr>
        <p:spPr>
          <a:xfrm>
            <a:off x="579785" y="1206349"/>
            <a:ext cx="3149074" cy="276999"/>
          </a:xfrm>
          <a:prstGeom prst="rect">
            <a:avLst/>
          </a:prstGeom>
          <a:noFill/>
        </p:spPr>
        <p:txBody>
          <a:bodyPr wrap="square" rtlCol="0">
            <a:spAutoFit/>
          </a:bodyPr>
          <a:lstStyle/>
          <a:p>
            <a:r>
              <a:rPr lang="tr-TR" sz="1200" dirty="0" err="1"/>
              <a:t>Assist</a:t>
            </a:r>
            <a:r>
              <a:rPr lang="tr-TR" sz="1200" dirty="0"/>
              <a:t>. </a:t>
            </a:r>
            <a:r>
              <a:rPr lang="tr-TR" sz="1200" dirty="0" err="1"/>
              <a:t>Prof.Dr</a:t>
            </a:r>
            <a:r>
              <a:rPr lang="tr-TR" sz="1200" dirty="0"/>
              <a:t>. Pelin GÖLCÜK MİRZA</a:t>
            </a:r>
          </a:p>
        </p:txBody>
      </p:sp>
      <p:pic>
        <p:nvPicPr>
          <p:cNvPr id="7" name="Picture 2" descr="Karabük Üniversitesi - Vikipedi">
            <a:extLst>
              <a:ext uri="{FF2B5EF4-FFF2-40B4-BE49-F238E27FC236}">
                <a16:creationId xmlns:a16="http://schemas.microsoft.com/office/drawing/2014/main" id="{8B8AC344-15A1-174F-1BBB-399ACC4B7E1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0316" y="277472"/>
            <a:ext cx="911398" cy="6710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74279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985554" y="910306"/>
            <a:ext cx="8770571" cy="1345269"/>
          </a:xfrm>
        </p:spPr>
        <p:txBody>
          <a:bodyPr/>
          <a:lstStyle/>
          <a:p>
            <a:r>
              <a:rPr lang="en-GB" dirty="0"/>
              <a:t>Old English literature (c. 450–1066)</a:t>
            </a:r>
            <a:endParaRPr lang="en-US" dirty="0"/>
          </a:p>
        </p:txBody>
      </p:sp>
      <p:sp>
        <p:nvSpPr>
          <p:cNvPr id="5" name="Content Placeholder 4"/>
          <p:cNvSpPr>
            <a:spLocks noGrp="1"/>
          </p:cNvSpPr>
          <p:nvPr>
            <p:ph idx="1"/>
          </p:nvPr>
        </p:nvSpPr>
        <p:spPr>
          <a:xfrm>
            <a:off x="1110343" y="2164583"/>
            <a:ext cx="9905999" cy="5091707"/>
          </a:xfrm>
        </p:spPr>
        <p:txBody>
          <a:bodyPr>
            <a:normAutofit/>
          </a:bodyPr>
          <a:lstStyle/>
          <a:p>
            <a:r>
              <a:rPr lang="en-GB" dirty="0"/>
              <a:t>Old English literature, or Anglo-Saxon literature, encompasses the surviving literature written in Old English in Anglo-Saxon England, in the period after the settlement of the Saxons and other Germanic tribes in England (Jutes and the Angles) c. 450, after the withdrawal of the Romans, and "ending soon after the Norman Conquest" in 1066.</a:t>
            </a:r>
            <a:r>
              <a:rPr lang="tr-TR" dirty="0"/>
              <a:t> </a:t>
            </a:r>
            <a:r>
              <a:rPr lang="en-GB" dirty="0"/>
              <a:t>These works include genres such as epic poetry, hagiography, sermons, Bible translations, legal works, chronicles and riddles. In all there are about 400 surviving manuscripts from the period.</a:t>
            </a:r>
            <a:endParaRPr lang="en-US" dirty="0"/>
          </a:p>
        </p:txBody>
      </p:sp>
      <p:sp>
        <p:nvSpPr>
          <p:cNvPr id="3" name="Sağ Ok 2">
            <a:extLst>
              <a:ext uri="{FF2B5EF4-FFF2-40B4-BE49-F238E27FC236}">
                <a16:creationId xmlns:a16="http://schemas.microsoft.com/office/drawing/2014/main" id="{BB972F4C-48F8-EB38-70CB-D6883CFA865D}"/>
              </a:ext>
            </a:extLst>
          </p:cNvPr>
          <p:cNvSpPr/>
          <p:nvPr/>
        </p:nvSpPr>
        <p:spPr>
          <a:xfrm>
            <a:off x="700088" y="1057275"/>
            <a:ext cx="2511198" cy="45719"/>
          </a:xfrm>
          <a:prstGeom prst="rightArrow">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6" name="Metin kutusu 5">
            <a:extLst>
              <a:ext uri="{FF2B5EF4-FFF2-40B4-BE49-F238E27FC236}">
                <a16:creationId xmlns:a16="http://schemas.microsoft.com/office/drawing/2014/main" id="{AEA880D9-5C44-CECF-9AF6-0D832337F978}"/>
              </a:ext>
            </a:extLst>
          </p:cNvPr>
          <p:cNvSpPr txBox="1"/>
          <p:nvPr/>
        </p:nvSpPr>
        <p:spPr>
          <a:xfrm>
            <a:off x="579785" y="1137622"/>
            <a:ext cx="3149074" cy="276999"/>
          </a:xfrm>
          <a:prstGeom prst="rect">
            <a:avLst/>
          </a:prstGeom>
          <a:noFill/>
        </p:spPr>
        <p:txBody>
          <a:bodyPr wrap="square" rtlCol="0">
            <a:spAutoFit/>
          </a:bodyPr>
          <a:lstStyle/>
          <a:p>
            <a:r>
              <a:rPr lang="tr-TR" sz="1200" dirty="0" err="1"/>
              <a:t>Assist</a:t>
            </a:r>
            <a:r>
              <a:rPr lang="tr-TR" sz="1200" dirty="0"/>
              <a:t>. </a:t>
            </a:r>
            <a:r>
              <a:rPr lang="tr-TR" sz="1200" dirty="0" err="1"/>
              <a:t>Prof.Dr</a:t>
            </a:r>
            <a:r>
              <a:rPr lang="tr-TR" sz="1200" dirty="0"/>
              <a:t>. Pelin GÖLCÜK MİRZA</a:t>
            </a:r>
          </a:p>
        </p:txBody>
      </p:sp>
      <p:pic>
        <p:nvPicPr>
          <p:cNvPr id="7" name="Picture 2" descr="Karabük Üniversitesi - Vikipedi">
            <a:extLst>
              <a:ext uri="{FF2B5EF4-FFF2-40B4-BE49-F238E27FC236}">
                <a16:creationId xmlns:a16="http://schemas.microsoft.com/office/drawing/2014/main" id="{3A914A75-D138-853B-DD4B-1E0F953F2F4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0316" y="277472"/>
            <a:ext cx="911398" cy="6710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15552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920240" y="863348"/>
            <a:ext cx="8770571" cy="1345269"/>
          </a:xfrm>
        </p:spPr>
        <p:txBody>
          <a:bodyPr/>
          <a:lstStyle/>
          <a:p>
            <a:r>
              <a:rPr lang="en-GB" dirty="0"/>
              <a:t>Old English literature (c. 450–1066)</a:t>
            </a:r>
            <a:endParaRPr lang="en-US" dirty="0"/>
          </a:p>
        </p:txBody>
      </p:sp>
      <p:sp>
        <p:nvSpPr>
          <p:cNvPr id="5" name="Content Placeholder 4"/>
          <p:cNvSpPr>
            <a:spLocks noGrp="1"/>
          </p:cNvSpPr>
          <p:nvPr>
            <p:ph idx="1"/>
          </p:nvPr>
        </p:nvSpPr>
        <p:spPr>
          <a:xfrm>
            <a:off x="839170" y="2240783"/>
            <a:ext cx="9730859" cy="5091707"/>
          </a:xfrm>
        </p:spPr>
        <p:txBody>
          <a:bodyPr>
            <a:normAutofit/>
          </a:bodyPr>
          <a:lstStyle/>
          <a:p>
            <a:r>
              <a:rPr lang="en-GB" dirty="0"/>
              <a:t> According to Bede </a:t>
            </a:r>
            <a:r>
              <a:rPr lang="en-GB" i="1" dirty="0"/>
              <a:t>(Ecclesiastical History of English People), </a:t>
            </a:r>
          </a:p>
          <a:p>
            <a:r>
              <a:rPr lang="tr-TR" b="1" dirty="0" err="1"/>
              <a:t>Cædmon's</a:t>
            </a:r>
            <a:r>
              <a:rPr lang="tr-TR" b="1" dirty="0"/>
              <a:t> </a:t>
            </a:r>
            <a:r>
              <a:rPr lang="tr-TR" b="1" dirty="0" err="1"/>
              <a:t>Hymn</a:t>
            </a:r>
            <a:r>
              <a:rPr lang="tr-TR" dirty="0"/>
              <a:t>, a </a:t>
            </a:r>
            <a:r>
              <a:rPr lang="tr-TR" dirty="0" err="1"/>
              <a:t>poem</a:t>
            </a:r>
            <a:r>
              <a:rPr lang="tr-TR" dirty="0"/>
              <a:t> </a:t>
            </a:r>
            <a:r>
              <a:rPr lang="tr-TR" dirty="0" err="1"/>
              <a:t>from</a:t>
            </a:r>
            <a:r>
              <a:rPr lang="tr-TR" dirty="0"/>
              <a:t> </a:t>
            </a:r>
            <a:r>
              <a:rPr lang="tr-TR" dirty="0" err="1"/>
              <a:t>the</a:t>
            </a:r>
            <a:r>
              <a:rPr lang="tr-TR" dirty="0"/>
              <a:t> 7th </a:t>
            </a:r>
            <a:r>
              <a:rPr lang="tr-TR" dirty="0" err="1"/>
              <a:t>century</a:t>
            </a:r>
            <a:r>
              <a:rPr lang="tr-TR" dirty="0"/>
              <a:t>, is </a:t>
            </a:r>
            <a:r>
              <a:rPr lang="tr-TR" dirty="0" err="1"/>
              <a:t>considered</a:t>
            </a:r>
            <a:r>
              <a:rPr lang="tr-TR" dirty="0"/>
              <a:t> </a:t>
            </a:r>
            <a:r>
              <a:rPr lang="tr-TR" dirty="0" err="1"/>
              <a:t>the</a:t>
            </a:r>
            <a:r>
              <a:rPr lang="tr-TR" dirty="0"/>
              <a:t> </a:t>
            </a:r>
            <a:r>
              <a:rPr lang="tr-TR" dirty="0" err="1"/>
              <a:t>oldest</a:t>
            </a:r>
            <a:r>
              <a:rPr lang="tr-TR" dirty="0"/>
              <a:t> </a:t>
            </a:r>
            <a:r>
              <a:rPr lang="tr-TR" dirty="0" err="1"/>
              <a:t>surviving</a:t>
            </a:r>
            <a:r>
              <a:rPr lang="tr-TR" dirty="0"/>
              <a:t> </a:t>
            </a:r>
            <a:r>
              <a:rPr lang="tr-TR" dirty="0" err="1"/>
              <a:t>poem</a:t>
            </a:r>
            <a:r>
              <a:rPr lang="tr-TR" dirty="0"/>
              <a:t> in </a:t>
            </a:r>
            <a:r>
              <a:rPr lang="tr-TR" dirty="0" err="1"/>
              <a:t>English.By</a:t>
            </a:r>
            <a:r>
              <a:rPr lang="tr-TR" dirty="0"/>
              <a:t> </a:t>
            </a:r>
            <a:r>
              <a:rPr lang="tr-TR" dirty="0" err="1"/>
              <a:t>the</a:t>
            </a:r>
            <a:r>
              <a:rPr lang="tr-TR" dirty="0"/>
              <a:t> mid-12th </a:t>
            </a:r>
            <a:r>
              <a:rPr lang="tr-TR" dirty="0" err="1"/>
              <a:t>century</a:t>
            </a:r>
            <a:r>
              <a:rPr lang="tr-TR" dirty="0"/>
              <a:t>, </a:t>
            </a:r>
            <a:r>
              <a:rPr lang="tr-TR" dirty="0" err="1"/>
              <a:t>some</a:t>
            </a:r>
            <a:r>
              <a:rPr lang="tr-TR" dirty="0"/>
              <a:t> of </a:t>
            </a:r>
            <a:r>
              <a:rPr lang="tr-TR" dirty="0" err="1"/>
              <a:t>the</a:t>
            </a:r>
            <a:r>
              <a:rPr lang="tr-TR" dirty="0"/>
              <a:t> </a:t>
            </a:r>
            <a:r>
              <a:rPr lang="tr-TR" dirty="0" err="1"/>
              <a:t>last</a:t>
            </a:r>
            <a:r>
              <a:rPr lang="tr-TR" dirty="0"/>
              <a:t> </a:t>
            </a:r>
            <a:r>
              <a:rPr lang="tr-TR" dirty="0" err="1"/>
              <a:t>examples</a:t>
            </a:r>
            <a:r>
              <a:rPr lang="tr-TR" dirty="0"/>
              <a:t> of </a:t>
            </a:r>
            <a:r>
              <a:rPr lang="tr-TR" dirty="0" err="1"/>
              <a:t>Old</a:t>
            </a:r>
            <a:r>
              <a:rPr lang="tr-TR" dirty="0"/>
              <a:t> English </a:t>
            </a:r>
            <a:r>
              <a:rPr lang="tr-TR" dirty="0" err="1"/>
              <a:t>poetry</a:t>
            </a:r>
            <a:r>
              <a:rPr lang="tr-TR" dirty="0"/>
              <a:t> </a:t>
            </a:r>
            <a:r>
              <a:rPr lang="tr-TR" dirty="0" err="1"/>
              <a:t>were</a:t>
            </a:r>
            <a:r>
              <a:rPr lang="tr-TR" dirty="0"/>
              <a:t> </a:t>
            </a:r>
            <a:r>
              <a:rPr lang="tr-TR" dirty="0" err="1"/>
              <a:t>written</a:t>
            </a:r>
            <a:r>
              <a:rPr lang="tr-TR" dirty="0"/>
              <a:t>, </a:t>
            </a:r>
            <a:r>
              <a:rPr lang="tr-TR" dirty="0" err="1"/>
              <a:t>such</a:t>
            </a:r>
            <a:r>
              <a:rPr lang="tr-TR" dirty="0"/>
              <a:t> as </a:t>
            </a:r>
            <a:r>
              <a:rPr lang="tr-TR" b="1" dirty="0" err="1"/>
              <a:t>The</a:t>
            </a:r>
            <a:r>
              <a:rPr lang="tr-TR" b="1" dirty="0"/>
              <a:t> </a:t>
            </a:r>
            <a:r>
              <a:rPr lang="tr-TR" b="1" dirty="0" err="1"/>
              <a:t>Soul's</a:t>
            </a:r>
            <a:r>
              <a:rPr lang="tr-TR" b="1" dirty="0"/>
              <a:t> </a:t>
            </a:r>
            <a:r>
              <a:rPr lang="tr-TR" b="1" dirty="0" err="1"/>
              <a:t>Address</a:t>
            </a:r>
            <a:r>
              <a:rPr lang="tr-TR" b="1" dirty="0"/>
              <a:t> </a:t>
            </a:r>
            <a:r>
              <a:rPr lang="tr-TR" b="1" dirty="0" err="1"/>
              <a:t>to</a:t>
            </a:r>
            <a:r>
              <a:rPr lang="tr-TR" b="1" dirty="0"/>
              <a:t> </a:t>
            </a:r>
            <a:r>
              <a:rPr lang="tr-TR" b="1" dirty="0" err="1"/>
              <a:t>the</a:t>
            </a:r>
            <a:r>
              <a:rPr lang="tr-TR" b="1" dirty="0"/>
              <a:t> Body</a:t>
            </a:r>
            <a:r>
              <a:rPr lang="tr-TR" dirty="0"/>
              <a:t> (1150-1175), </a:t>
            </a:r>
            <a:r>
              <a:rPr lang="tr-TR" dirty="0" err="1"/>
              <a:t>which</a:t>
            </a:r>
            <a:r>
              <a:rPr lang="tr-TR" dirty="0"/>
              <a:t> is </a:t>
            </a:r>
            <a:r>
              <a:rPr lang="tr-TR" dirty="0" err="1"/>
              <a:t>found</a:t>
            </a:r>
            <a:r>
              <a:rPr lang="tr-TR" dirty="0"/>
              <a:t> in a </a:t>
            </a:r>
            <a:r>
              <a:rPr lang="tr-TR" dirty="0" err="1"/>
              <a:t>manuscript</a:t>
            </a:r>
            <a:r>
              <a:rPr lang="tr-TR" dirty="0"/>
              <a:t> </a:t>
            </a:r>
            <a:r>
              <a:rPr lang="tr-TR" dirty="0" err="1"/>
              <a:t>from</a:t>
            </a:r>
            <a:r>
              <a:rPr lang="tr-TR" dirty="0"/>
              <a:t> </a:t>
            </a:r>
            <a:r>
              <a:rPr lang="tr-TR" dirty="0" err="1"/>
              <a:t>Worcester</a:t>
            </a:r>
            <a:r>
              <a:rPr lang="tr-TR" dirty="0"/>
              <a:t> </a:t>
            </a:r>
            <a:r>
              <a:rPr lang="tr-TR" dirty="0" err="1"/>
              <a:t>Cathedral</a:t>
            </a:r>
            <a:r>
              <a:rPr lang="tr-TR" dirty="0"/>
              <a:t>.</a:t>
            </a:r>
          </a:p>
          <a:p>
            <a:r>
              <a:rPr lang="tr-TR" dirty="0" err="1"/>
              <a:t>Even</a:t>
            </a:r>
            <a:r>
              <a:rPr lang="tr-TR" dirty="0"/>
              <a:t> </a:t>
            </a:r>
            <a:r>
              <a:rPr lang="tr-TR" dirty="0" err="1"/>
              <a:t>though</a:t>
            </a:r>
            <a:r>
              <a:rPr lang="tr-TR" dirty="0"/>
              <a:t> </a:t>
            </a:r>
            <a:r>
              <a:rPr lang="tr-TR" dirty="0" err="1"/>
              <a:t>this</a:t>
            </a:r>
            <a:r>
              <a:rPr lang="tr-TR" dirty="0"/>
              <a:t> </a:t>
            </a:r>
            <a:r>
              <a:rPr lang="tr-TR" dirty="0" err="1"/>
              <a:t>poem</a:t>
            </a:r>
            <a:r>
              <a:rPr lang="tr-TR" dirty="0"/>
              <a:t> is </a:t>
            </a:r>
            <a:r>
              <a:rPr lang="tr-TR" dirty="0" err="1"/>
              <a:t>mostly</a:t>
            </a:r>
            <a:r>
              <a:rPr lang="tr-TR" dirty="0"/>
              <a:t> in </a:t>
            </a:r>
            <a:r>
              <a:rPr lang="tr-TR" dirty="0" err="1"/>
              <a:t>Old</a:t>
            </a:r>
            <a:r>
              <a:rPr lang="tr-TR" dirty="0"/>
              <a:t> English, it </a:t>
            </a:r>
            <a:r>
              <a:rPr lang="tr-TR" dirty="0" err="1"/>
              <a:t>includes</a:t>
            </a:r>
            <a:r>
              <a:rPr lang="tr-TR" dirty="0"/>
              <a:t> </a:t>
            </a:r>
            <a:r>
              <a:rPr lang="tr-TR" dirty="0" err="1"/>
              <a:t>only</a:t>
            </a:r>
            <a:r>
              <a:rPr lang="tr-TR" dirty="0"/>
              <a:t> </a:t>
            </a:r>
            <a:r>
              <a:rPr lang="tr-TR" dirty="0" err="1"/>
              <a:t>one</a:t>
            </a:r>
            <a:r>
              <a:rPr lang="tr-TR" dirty="0"/>
              <a:t> </a:t>
            </a:r>
            <a:r>
              <a:rPr lang="tr-TR" dirty="0" err="1"/>
              <a:t>word</a:t>
            </a:r>
            <a:r>
              <a:rPr lang="tr-TR" dirty="0"/>
              <a:t> of Latin </a:t>
            </a:r>
            <a:r>
              <a:rPr lang="tr-TR" dirty="0" err="1"/>
              <a:t>origin.The</a:t>
            </a:r>
            <a:r>
              <a:rPr lang="tr-TR" dirty="0"/>
              <a:t> </a:t>
            </a:r>
            <a:r>
              <a:rPr lang="tr-TR" dirty="0" err="1"/>
              <a:t>poem</a:t>
            </a:r>
            <a:r>
              <a:rPr lang="tr-TR" dirty="0"/>
              <a:t> </a:t>
            </a:r>
            <a:r>
              <a:rPr lang="tr-TR" dirty="0" err="1"/>
              <a:t>uses</a:t>
            </a:r>
            <a:r>
              <a:rPr lang="tr-TR" dirty="0"/>
              <a:t> </a:t>
            </a:r>
            <a:r>
              <a:rPr lang="tr-TR" dirty="0" err="1"/>
              <a:t>Old</a:t>
            </a:r>
            <a:r>
              <a:rPr lang="tr-TR" dirty="0"/>
              <a:t> English </a:t>
            </a:r>
            <a:r>
              <a:rPr lang="tr-TR" dirty="0" err="1"/>
              <a:t>grammar</a:t>
            </a:r>
            <a:r>
              <a:rPr lang="tr-TR" dirty="0"/>
              <a:t> </a:t>
            </a:r>
            <a:r>
              <a:rPr lang="tr-TR" dirty="0" err="1"/>
              <a:t>and</a:t>
            </a:r>
            <a:r>
              <a:rPr lang="tr-TR" dirty="0"/>
              <a:t> a </a:t>
            </a:r>
            <a:r>
              <a:rPr lang="tr-TR" dirty="0" err="1"/>
              <a:t>type</a:t>
            </a:r>
            <a:r>
              <a:rPr lang="tr-TR" dirty="0"/>
              <a:t> of </a:t>
            </a:r>
            <a:r>
              <a:rPr lang="tr-TR" dirty="0" err="1"/>
              <a:t>alliteration</a:t>
            </a:r>
            <a:r>
              <a:rPr lang="tr-TR" dirty="0"/>
              <a:t> (</a:t>
            </a:r>
            <a:r>
              <a:rPr lang="tr-TR" dirty="0" err="1"/>
              <a:t>where</a:t>
            </a:r>
            <a:r>
              <a:rPr lang="tr-TR" dirty="0"/>
              <a:t> </a:t>
            </a:r>
            <a:r>
              <a:rPr lang="tr-TR" dirty="0" err="1"/>
              <a:t>the</a:t>
            </a:r>
            <a:r>
              <a:rPr lang="tr-TR" dirty="0"/>
              <a:t> </a:t>
            </a:r>
            <a:r>
              <a:rPr lang="tr-TR" dirty="0" err="1"/>
              <a:t>same</a:t>
            </a:r>
            <a:r>
              <a:rPr lang="tr-TR" dirty="0"/>
              <a:t> </a:t>
            </a:r>
            <a:r>
              <a:rPr lang="tr-TR" dirty="0" err="1"/>
              <a:t>sounds</a:t>
            </a:r>
            <a:r>
              <a:rPr lang="tr-TR" dirty="0"/>
              <a:t> </a:t>
            </a:r>
            <a:r>
              <a:rPr lang="tr-TR" dirty="0" err="1"/>
              <a:t>repeat</a:t>
            </a:r>
            <a:r>
              <a:rPr lang="tr-TR" dirty="0"/>
              <a:t>), but it </a:t>
            </a:r>
            <a:r>
              <a:rPr lang="tr-TR" dirty="0" err="1"/>
              <a:t>shows</a:t>
            </a:r>
            <a:r>
              <a:rPr lang="tr-TR" dirty="0"/>
              <a:t> </a:t>
            </a:r>
            <a:r>
              <a:rPr lang="tr-TR" dirty="0" err="1"/>
              <a:t>signs</a:t>
            </a:r>
            <a:r>
              <a:rPr lang="tr-TR" dirty="0"/>
              <a:t> of </a:t>
            </a:r>
            <a:r>
              <a:rPr lang="tr-TR" dirty="0" err="1"/>
              <a:t>decline</a:t>
            </a:r>
            <a:r>
              <a:rPr lang="tr-TR" dirty="0"/>
              <a:t> in </a:t>
            </a:r>
            <a:r>
              <a:rPr lang="tr-TR" dirty="0" err="1"/>
              <a:t>quality.Because</a:t>
            </a:r>
            <a:r>
              <a:rPr lang="tr-TR" dirty="0"/>
              <a:t> </a:t>
            </a:r>
            <a:r>
              <a:rPr lang="tr-TR" dirty="0" err="1"/>
              <a:t>this</a:t>
            </a:r>
            <a:r>
              <a:rPr lang="tr-TR" dirty="0"/>
              <a:t> form of </a:t>
            </a:r>
            <a:r>
              <a:rPr lang="tr-TR" dirty="0" err="1"/>
              <a:t>Old</a:t>
            </a:r>
            <a:r>
              <a:rPr lang="tr-TR" dirty="0"/>
              <a:t> English </a:t>
            </a:r>
            <a:r>
              <a:rPr lang="tr-TR" dirty="0" err="1"/>
              <a:t>was</a:t>
            </a:r>
            <a:r>
              <a:rPr lang="tr-TR" dirty="0"/>
              <a:t> </a:t>
            </a:r>
            <a:r>
              <a:rPr lang="tr-TR" dirty="0" err="1"/>
              <a:t>deteriorating</a:t>
            </a:r>
            <a:r>
              <a:rPr lang="tr-TR" dirty="0"/>
              <a:t>, </a:t>
            </a:r>
            <a:r>
              <a:rPr lang="tr-TR" dirty="0" err="1"/>
              <a:t>early</a:t>
            </a:r>
            <a:r>
              <a:rPr lang="tr-TR" dirty="0"/>
              <a:t> </a:t>
            </a:r>
            <a:r>
              <a:rPr lang="tr-TR" dirty="0" err="1"/>
              <a:t>scholars</a:t>
            </a:r>
            <a:r>
              <a:rPr lang="tr-TR" dirty="0"/>
              <a:t> </a:t>
            </a:r>
            <a:r>
              <a:rPr lang="tr-TR" dirty="0" err="1"/>
              <a:t>referred</a:t>
            </a:r>
            <a:r>
              <a:rPr lang="tr-TR" dirty="0"/>
              <a:t> </a:t>
            </a:r>
            <a:r>
              <a:rPr lang="tr-TR" dirty="0" err="1"/>
              <a:t>to</a:t>
            </a:r>
            <a:r>
              <a:rPr lang="tr-TR" dirty="0"/>
              <a:t> it as </a:t>
            </a:r>
            <a:r>
              <a:rPr lang="tr-TR" b="1" dirty="0"/>
              <a:t>"Semi-</a:t>
            </a:r>
            <a:r>
              <a:rPr lang="tr-TR" b="1" dirty="0" err="1"/>
              <a:t>Saxon</a:t>
            </a:r>
            <a:r>
              <a:rPr lang="tr-TR" b="1" dirty="0"/>
              <a:t>"</a:t>
            </a:r>
            <a:r>
              <a:rPr lang="tr-TR" dirty="0"/>
              <a:t> (a mix of </a:t>
            </a:r>
            <a:r>
              <a:rPr lang="tr-TR" dirty="0" err="1"/>
              <a:t>Old</a:t>
            </a:r>
            <a:r>
              <a:rPr lang="tr-TR" dirty="0"/>
              <a:t> English </a:t>
            </a:r>
            <a:r>
              <a:rPr lang="tr-TR" dirty="0" err="1"/>
              <a:t>and</a:t>
            </a:r>
            <a:r>
              <a:rPr lang="tr-TR" dirty="0"/>
              <a:t> </a:t>
            </a:r>
            <a:r>
              <a:rPr lang="tr-TR" dirty="0" err="1"/>
              <a:t>something</a:t>
            </a:r>
            <a:r>
              <a:rPr lang="tr-TR" dirty="0"/>
              <a:t> </a:t>
            </a:r>
            <a:r>
              <a:rPr lang="tr-TR" dirty="0" err="1"/>
              <a:t>more</a:t>
            </a:r>
            <a:r>
              <a:rPr lang="tr-TR" dirty="0"/>
              <a:t> modern).</a:t>
            </a:r>
            <a:endParaRPr lang="en-US" dirty="0"/>
          </a:p>
        </p:txBody>
      </p:sp>
      <p:sp>
        <p:nvSpPr>
          <p:cNvPr id="2" name="Alt Bilgi Yer Tutucusu 1">
            <a:extLst>
              <a:ext uri="{FF2B5EF4-FFF2-40B4-BE49-F238E27FC236}">
                <a16:creationId xmlns:a16="http://schemas.microsoft.com/office/drawing/2014/main" id="{5C56B069-171B-9D2B-1B3E-7B1E0111EA9A}"/>
              </a:ext>
            </a:extLst>
          </p:cNvPr>
          <p:cNvSpPr>
            <a:spLocks noGrp="1"/>
          </p:cNvSpPr>
          <p:nvPr>
            <p:ph type="ftr" sz="quarter" idx="11"/>
          </p:nvPr>
        </p:nvSpPr>
        <p:spPr/>
        <p:txBody>
          <a:bodyPr/>
          <a:lstStyle/>
          <a:p>
            <a:endParaRPr lang="en-US" dirty="0"/>
          </a:p>
        </p:txBody>
      </p:sp>
      <p:sp>
        <p:nvSpPr>
          <p:cNvPr id="3" name="Sağ Ok 2">
            <a:extLst>
              <a:ext uri="{FF2B5EF4-FFF2-40B4-BE49-F238E27FC236}">
                <a16:creationId xmlns:a16="http://schemas.microsoft.com/office/drawing/2014/main" id="{B5F30A17-5EF5-BCBD-2A2E-189802955044}"/>
              </a:ext>
            </a:extLst>
          </p:cNvPr>
          <p:cNvSpPr/>
          <p:nvPr/>
        </p:nvSpPr>
        <p:spPr>
          <a:xfrm>
            <a:off x="700088" y="1057275"/>
            <a:ext cx="2511198" cy="45719"/>
          </a:xfrm>
          <a:prstGeom prst="rightArrow">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6" name="Metin kutusu 5">
            <a:extLst>
              <a:ext uri="{FF2B5EF4-FFF2-40B4-BE49-F238E27FC236}">
                <a16:creationId xmlns:a16="http://schemas.microsoft.com/office/drawing/2014/main" id="{B680D36C-8A00-0E21-5701-6C3749240F4C}"/>
              </a:ext>
            </a:extLst>
          </p:cNvPr>
          <p:cNvSpPr txBox="1"/>
          <p:nvPr/>
        </p:nvSpPr>
        <p:spPr>
          <a:xfrm>
            <a:off x="579785" y="1137622"/>
            <a:ext cx="3149074" cy="276999"/>
          </a:xfrm>
          <a:prstGeom prst="rect">
            <a:avLst/>
          </a:prstGeom>
          <a:noFill/>
        </p:spPr>
        <p:txBody>
          <a:bodyPr wrap="square" rtlCol="0">
            <a:spAutoFit/>
          </a:bodyPr>
          <a:lstStyle/>
          <a:p>
            <a:r>
              <a:rPr lang="tr-TR" sz="1200" dirty="0" err="1"/>
              <a:t>Assist</a:t>
            </a:r>
            <a:r>
              <a:rPr lang="tr-TR" sz="1200" dirty="0"/>
              <a:t>. </a:t>
            </a:r>
            <a:r>
              <a:rPr lang="tr-TR" sz="1200" dirty="0" err="1"/>
              <a:t>Prof.Dr</a:t>
            </a:r>
            <a:r>
              <a:rPr lang="tr-TR" sz="1200" dirty="0"/>
              <a:t>. Pelin GÖLCÜK MİRZA</a:t>
            </a:r>
          </a:p>
        </p:txBody>
      </p:sp>
      <p:pic>
        <p:nvPicPr>
          <p:cNvPr id="7" name="Picture 2" descr="Karabük Üniversitesi - Vikipedi">
            <a:extLst>
              <a:ext uri="{FF2B5EF4-FFF2-40B4-BE49-F238E27FC236}">
                <a16:creationId xmlns:a16="http://schemas.microsoft.com/office/drawing/2014/main" id="{B29EFF74-1107-8C85-9165-5CB7B601E2E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0316" y="277472"/>
            <a:ext cx="911398" cy="6710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138636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844040" y="749141"/>
            <a:ext cx="8770571" cy="1345269"/>
          </a:xfrm>
        </p:spPr>
        <p:txBody>
          <a:bodyPr/>
          <a:lstStyle/>
          <a:p>
            <a:r>
              <a:rPr lang="en-GB" dirty="0"/>
              <a:t>Old English literature (c. 450–1066)</a:t>
            </a:r>
            <a:endParaRPr lang="en-US" dirty="0"/>
          </a:p>
        </p:txBody>
      </p:sp>
      <p:sp>
        <p:nvSpPr>
          <p:cNvPr id="5" name="Content Placeholder 4"/>
          <p:cNvSpPr>
            <a:spLocks noGrp="1"/>
          </p:cNvSpPr>
          <p:nvPr>
            <p:ph idx="1"/>
          </p:nvPr>
        </p:nvSpPr>
        <p:spPr>
          <a:xfrm>
            <a:off x="1197428" y="2275959"/>
            <a:ext cx="10842171" cy="5091707"/>
          </a:xfrm>
        </p:spPr>
        <p:txBody>
          <a:bodyPr>
            <a:normAutofit/>
          </a:bodyPr>
          <a:lstStyle/>
          <a:p>
            <a:r>
              <a:rPr lang="en-GB" dirty="0"/>
              <a:t> </a:t>
            </a:r>
            <a:r>
              <a:rPr lang="en-GB" sz="2400" dirty="0"/>
              <a:t>Nearly all Anglo-Saxon authors are anonymous: twelve are known by name from medieval sources, but only four of those are known by their vernacular works with any certainty: </a:t>
            </a:r>
            <a:r>
              <a:rPr lang="en-GB" sz="2400" dirty="0" err="1"/>
              <a:t>Cædmon</a:t>
            </a:r>
            <a:r>
              <a:rPr lang="en-GB" sz="2400" dirty="0"/>
              <a:t>, Bede, Alfred the Great, and Cynewulf. </a:t>
            </a:r>
            <a:endParaRPr lang="tr-TR" sz="2400" dirty="0"/>
          </a:p>
          <a:p>
            <a:endParaRPr lang="en-US" dirty="0"/>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5262" y="4462122"/>
            <a:ext cx="7349920" cy="29158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Alt Bilgi Yer Tutucusu 1">
            <a:extLst>
              <a:ext uri="{FF2B5EF4-FFF2-40B4-BE49-F238E27FC236}">
                <a16:creationId xmlns:a16="http://schemas.microsoft.com/office/drawing/2014/main" id="{AFDA22E4-0CE0-9ABC-520A-83BEA7669E3E}"/>
              </a:ext>
            </a:extLst>
          </p:cNvPr>
          <p:cNvSpPr>
            <a:spLocks noGrp="1"/>
          </p:cNvSpPr>
          <p:nvPr>
            <p:ph type="ftr" sz="quarter" idx="11"/>
          </p:nvPr>
        </p:nvSpPr>
        <p:spPr/>
        <p:txBody>
          <a:bodyPr/>
          <a:lstStyle/>
          <a:p>
            <a:endParaRPr lang="en-US" dirty="0"/>
          </a:p>
        </p:txBody>
      </p:sp>
      <p:sp>
        <p:nvSpPr>
          <p:cNvPr id="3" name="Sağ Ok 2">
            <a:extLst>
              <a:ext uri="{FF2B5EF4-FFF2-40B4-BE49-F238E27FC236}">
                <a16:creationId xmlns:a16="http://schemas.microsoft.com/office/drawing/2014/main" id="{CBCDAD4D-FDA5-B4D1-5E07-8C96DE5ABB28}"/>
              </a:ext>
            </a:extLst>
          </p:cNvPr>
          <p:cNvSpPr/>
          <p:nvPr/>
        </p:nvSpPr>
        <p:spPr>
          <a:xfrm>
            <a:off x="700088" y="1057275"/>
            <a:ext cx="2511198" cy="45719"/>
          </a:xfrm>
          <a:prstGeom prst="rightArrow">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6" name="Metin kutusu 5">
            <a:extLst>
              <a:ext uri="{FF2B5EF4-FFF2-40B4-BE49-F238E27FC236}">
                <a16:creationId xmlns:a16="http://schemas.microsoft.com/office/drawing/2014/main" id="{B3C9154A-8799-DF3F-8A8F-C58A38BCB3D7}"/>
              </a:ext>
            </a:extLst>
          </p:cNvPr>
          <p:cNvSpPr txBox="1"/>
          <p:nvPr/>
        </p:nvSpPr>
        <p:spPr>
          <a:xfrm>
            <a:off x="579785" y="1137622"/>
            <a:ext cx="3149074" cy="276999"/>
          </a:xfrm>
          <a:prstGeom prst="rect">
            <a:avLst/>
          </a:prstGeom>
          <a:noFill/>
        </p:spPr>
        <p:txBody>
          <a:bodyPr wrap="square" rtlCol="0">
            <a:spAutoFit/>
          </a:bodyPr>
          <a:lstStyle/>
          <a:p>
            <a:r>
              <a:rPr lang="tr-TR" sz="1200" dirty="0" err="1"/>
              <a:t>Assist</a:t>
            </a:r>
            <a:r>
              <a:rPr lang="tr-TR" sz="1200" dirty="0"/>
              <a:t>. </a:t>
            </a:r>
            <a:r>
              <a:rPr lang="tr-TR" sz="1200" dirty="0" err="1"/>
              <a:t>Prof.Dr</a:t>
            </a:r>
            <a:r>
              <a:rPr lang="tr-TR" sz="1200" dirty="0"/>
              <a:t>. Pelin GÖLCÜK MİRZA</a:t>
            </a:r>
          </a:p>
        </p:txBody>
      </p:sp>
      <p:pic>
        <p:nvPicPr>
          <p:cNvPr id="7" name="Picture 2" descr="Karabük Üniversitesi - Vikipedi">
            <a:extLst>
              <a:ext uri="{FF2B5EF4-FFF2-40B4-BE49-F238E27FC236}">
                <a16:creationId xmlns:a16="http://schemas.microsoft.com/office/drawing/2014/main" id="{AB205D67-4CA8-DD1D-5EE4-C22B9C76806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0316" y="277472"/>
            <a:ext cx="911398" cy="6710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110725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33373" y="901391"/>
            <a:ext cx="8770571" cy="1345269"/>
          </a:xfrm>
        </p:spPr>
        <p:txBody>
          <a:bodyPr/>
          <a:lstStyle/>
          <a:p>
            <a:pPr algn="l"/>
            <a:r>
              <a:rPr lang="tr-TR" dirty="0" err="1"/>
              <a:t>Old</a:t>
            </a:r>
            <a:r>
              <a:rPr lang="tr-TR" dirty="0"/>
              <a:t> English </a:t>
            </a:r>
            <a:r>
              <a:rPr lang="tr-TR" dirty="0" err="1"/>
              <a:t>Period</a:t>
            </a:r>
            <a:endParaRPr lang="en-US" dirty="0"/>
          </a:p>
        </p:txBody>
      </p:sp>
      <p:sp>
        <p:nvSpPr>
          <p:cNvPr id="5" name="Content Placeholder 4"/>
          <p:cNvSpPr>
            <a:spLocks noGrp="1"/>
          </p:cNvSpPr>
          <p:nvPr>
            <p:ph idx="1"/>
          </p:nvPr>
        </p:nvSpPr>
        <p:spPr>
          <a:xfrm>
            <a:off x="700088" y="2246660"/>
            <a:ext cx="11023826" cy="4381030"/>
          </a:xfrm>
        </p:spPr>
        <p:txBody>
          <a:bodyPr>
            <a:normAutofit/>
          </a:bodyPr>
          <a:lstStyle/>
          <a:p>
            <a:r>
              <a:rPr lang="tr-TR" dirty="0" err="1"/>
              <a:t>This</a:t>
            </a:r>
            <a:r>
              <a:rPr lang="tr-TR" dirty="0"/>
              <a:t> </a:t>
            </a:r>
            <a:r>
              <a:rPr lang="tr-TR" dirty="0" err="1"/>
              <a:t>period</a:t>
            </a:r>
            <a:r>
              <a:rPr lang="tr-TR" dirty="0"/>
              <a:t> </a:t>
            </a:r>
            <a:r>
              <a:rPr lang="tr-TR" dirty="0" err="1"/>
              <a:t>was</a:t>
            </a:r>
            <a:r>
              <a:rPr lang="tr-TR" dirty="0"/>
              <a:t> </a:t>
            </a:r>
            <a:r>
              <a:rPr lang="tr-TR" dirty="0" err="1"/>
              <a:t>dominated</a:t>
            </a:r>
            <a:r>
              <a:rPr lang="tr-TR" dirty="0"/>
              <a:t> </a:t>
            </a:r>
            <a:r>
              <a:rPr lang="tr-TR" dirty="0" err="1"/>
              <a:t>by</a:t>
            </a:r>
            <a:r>
              <a:rPr lang="tr-TR" dirty="0"/>
              <a:t> </a:t>
            </a:r>
            <a:r>
              <a:rPr lang="tr-TR" dirty="0" err="1"/>
              <a:t>epic</a:t>
            </a:r>
            <a:r>
              <a:rPr lang="tr-TR" dirty="0"/>
              <a:t> </a:t>
            </a:r>
            <a:r>
              <a:rPr lang="tr-TR" dirty="0" err="1"/>
              <a:t>poems</a:t>
            </a:r>
            <a:r>
              <a:rPr lang="tr-TR" dirty="0"/>
              <a:t>, in </a:t>
            </a:r>
            <a:r>
              <a:rPr lang="tr-TR" dirty="0" err="1"/>
              <a:t>particular</a:t>
            </a:r>
            <a:r>
              <a:rPr lang="tr-TR" dirty="0"/>
              <a:t>.</a:t>
            </a:r>
          </a:p>
          <a:p>
            <a:r>
              <a:rPr lang="tr-TR" dirty="0" err="1"/>
              <a:t>These</a:t>
            </a:r>
            <a:r>
              <a:rPr lang="tr-TR" dirty="0"/>
              <a:t> </a:t>
            </a:r>
            <a:r>
              <a:rPr lang="tr-TR" dirty="0" err="1"/>
              <a:t>poems</a:t>
            </a:r>
            <a:r>
              <a:rPr lang="tr-TR" dirty="0"/>
              <a:t> </a:t>
            </a:r>
            <a:r>
              <a:rPr lang="tr-TR" dirty="0" err="1"/>
              <a:t>celebrate</a:t>
            </a:r>
            <a:r>
              <a:rPr lang="tr-TR" dirty="0"/>
              <a:t> </a:t>
            </a:r>
            <a:r>
              <a:rPr lang="tr-TR" dirty="0" err="1"/>
              <a:t>the</a:t>
            </a:r>
            <a:r>
              <a:rPr lang="tr-TR" dirty="0"/>
              <a:t> </a:t>
            </a:r>
            <a:r>
              <a:rPr lang="tr-TR" dirty="0" err="1"/>
              <a:t>deeds</a:t>
            </a:r>
            <a:r>
              <a:rPr lang="tr-TR" dirty="0"/>
              <a:t> </a:t>
            </a:r>
            <a:r>
              <a:rPr lang="tr-TR" dirty="0" err="1"/>
              <a:t>and</a:t>
            </a:r>
            <a:r>
              <a:rPr lang="tr-TR" dirty="0"/>
              <a:t> </a:t>
            </a:r>
            <a:r>
              <a:rPr lang="tr-TR" dirty="0" err="1"/>
              <a:t>achievements</a:t>
            </a:r>
            <a:r>
              <a:rPr lang="tr-TR" dirty="0"/>
              <a:t> of a here. </a:t>
            </a:r>
            <a:r>
              <a:rPr lang="tr-TR" dirty="0" err="1"/>
              <a:t>The</a:t>
            </a:r>
            <a:r>
              <a:rPr lang="tr-TR" dirty="0"/>
              <a:t> </a:t>
            </a:r>
            <a:r>
              <a:rPr lang="tr-TR" dirty="0" err="1"/>
              <a:t>concept</a:t>
            </a:r>
            <a:r>
              <a:rPr lang="tr-TR" dirty="0"/>
              <a:t> of </a:t>
            </a:r>
            <a:r>
              <a:rPr lang="tr-TR" dirty="0" err="1"/>
              <a:t>honor</a:t>
            </a:r>
            <a:r>
              <a:rPr lang="tr-TR" dirty="0"/>
              <a:t> </a:t>
            </a:r>
            <a:r>
              <a:rPr lang="tr-TR" dirty="0" err="1"/>
              <a:t>and</a:t>
            </a:r>
            <a:r>
              <a:rPr lang="tr-TR" dirty="0"/>
              <a:t> </a:t>
            </a:r>
            <a:r>
              <a:rPr lang="tr-TR" dirty="0" err="1"/>
              <a:t>loyalty</a:t>
            </a:r>
            <a:r>
              <a:rPr lang="tr-TR" dirty="0"/>
              <a:t> is </a:t>
            </a:r>
            <a:r>
              <a:rPr lang="tr-TR" dirty="0" err="1"/>
              <a:t>recurrently</a:t>
            </a:r>
            <a:r>
              <a:rPr lang="tr-TR" dirty="0"/>
              <a:t> </a:t>
            </a:r>
            <a:r>
              <a:rPr lang="tr-TR" dirty="0" err="1"/>
              <a:t>emphasized</a:t>
            </a:r>
            <a:r>
              <a:rPr lang="tr-TR" dirty="0"/>
              <a:t>.</a:t>
            </a:r>
          </a:p>
          <a:p>
            <a:r>
              <a:rPr lang="tr-TR" dirty="0" err="1"/>
              <a:t>Those</a:t>
            </a:r>
            <a:r>
              <a:rPr lang="tr-TR" dirty="0"/>
              <a:t> </a:t>
            </a:r>
            <a:r>
              <a:rPr lang="tr-TR" dirty="0" err="1"/>
              <a:t>works</a:t>
            </a:r>
            <a:r>
              <a:rPr lang="tr-TR" dirty="0"/>
              <a:t> </a:t>
            </a:r>
            <a:r>
              <a:rPr lang="tr-TR" dirty="0" err="1"/>
              <a:t>relied</a:t>
            </a:r>
            <a:r>
              <a:rPr lang="tr-TR" dirty="0"/>
              <a:t> on oral </a:t>
            </a:r>
            <a:r>
              <a:rPr lang="tr-TR" dirty="0" err="1"/>
              <a:t>tradition</a:t>
            </a:r>
            <a:r>
              <a:rPr lang="tr-TR" dirty="0"/>
              <a:t> </a:t>
            </a:r>
            <a:r>
              <a:rPr lang="tr-TR" dirty="0" err="1"/>
              <a:t>and</a:t>
            </a:r>
            <a:r>
              <a:rPr lang="tr-TR" dirty="0"/>
              <a:t> </a:t>
            </a:r>
            <a:r>
              <a:rPr lang="tr-TR" dirty="0" err="1"/>
              <a:t>there</a:t>
            </a:r>
            <a:r>
              <a:rPr lang="tr-TR" dirty="0"/>
              <a:t> </a:t>
            </a:r>
            <a:r>
              <a:rPr lang="tr-TR" dirty="0" err="1"/>
              <a:t>were</a:t>
            </a:r>
            <a:r>
              <a:rPr lang="tr-TR" dirty="0"/>
              <a:t> </a:t>
            </a:r>
            <a:r>
              <a:rPr lang="tr-TR" dirty="0" err="1"/>
              <a:t>some</a:t>
            </a:r>
            <a:r>
              <a:rPr lang="tr-TR" dirty="0"/>
              <a:t> </a:t>
            </a:r>
            <a:r>
              <a:rPr lang="tr-TR" dirty="0" err="1"/>
              <a:t>wandering</a:t>
            </a:r>
            <a:r>
              <a:rPr lang="tr-TR" dirty="0"/>
              <a:t> </a:t>
            </a:r>
            <a:r>
              <a:rPr lang="tr-TR" dirty="0" err="1"/>
              <a:t>composers</a:t>
            </a:r>
            <a:r>
              <a:rPr lang="tr-TR" dirty="0"/>
              <a:t> </a:t>
            </a:r>
            <a:r>
              <a:rPr lang="tr-TR" dirty="0" err="1"/>
              <a:t>such</a:t>
            </a:r>
            <a:r>
              <a:rPr lang="tr-TR" dirty="0"/>
              <a:t> as </a:t>
            </a:r>
            <a:r>
              <a:rPr lang="tr-TR" dirty="0" err="1"/>
              <a:t>Scop</a:t>
            </a:r>
            <a:r>
              <a:rPr lang="tr-TR" dirty="0"/>
              <a:t>, </a:t>
            </a:r>
            <a:r>
              <a:rPr lang="tr-TR" dirty="0" err="1"/>
              <a:t>Bard</a:t>
            </a:r>
            <a:r>
              <a:rPr lang="tr-TR" dirty="0"/>
              <a:t>, </a:t>
            </a:r>
            <a:r>
              <a:rPr lang="tr-TR" dirty="0" err="1"/>
              <a:t>or</a:t>
            </a:r>
            <a:r>
              <a:rPr lang="tr-TR" dirty="0"/>
              <a:t> </a:t>
            </a:r>
            <a:r>
              <a:rPr lang="tr-TR" dirty="0" err="1"/>
              <a:t>Gleeman</a:t>
            </a:r>
            <a:r>
              <a:rPr lang="tr-TR" dirty="0"/>
              <a:t> </a:t>
            </a:r>
            <a:r>
              <a:rPr lang="tr-TR" dirty="0" err="1"/>
              <a:t>and</a:t>
            </a:r>
            <a:r>
              <a:rPr lang="tr-TR" dirty="0"/>
              <a:t> they </a:t>
            </a:r>
            <a:r>
              <a:rPr lang="tr-TR" dirty="0" err="1"/>
              <a:t>were</a:t>
            </a:r>
            <a:r>
              <a:rPr lang="tr-TR" dirty="0"/>
              <a:t> </a:t>
            </a:r>
            <a:r>
              <a:rPr lang="tr-TR" dirty="0" err="1"/>
              <a:t>illiterate</a:t>
            </a:r>
            <a:r>
              <a:rPr lang="tr-TR" dirty="0"/>
              <a:t>. </a:t>
            </a:r>
          </a:p>
          <a:p>
            <a:r>
              <a:rPr lang="tr-TR" dirty="0" err="1"/>
              <a:t>Musicality</a:t>
            </a:r>
            <a:r>
              <a:rPr lang="tr-TR" dirty="0"/>
              <a:t> </a:t>
            </a:r>
            <a:r>
              <a:rPr lang="tr-TR" dirty="0" err="1"/>
              <a:t>was</a:t>
            </a:r>
            <a:r>
              <a:rPr lang="tr-TR" dirty="0"/>
              <a:t> a </a:t>
            </a:r>
            <a:r>
              <a:rPr lang="tr-TR" dirty="0" err="1"/>
              <a:t>significant</a:t>
            </a:r>
            <a:r>
              <a:rPr lang="tr-TR" dirty="0"/>
              <a:t> </a:t>
            </a:r>
            <a:r>
              <a:rPr lang="tr-TR" dirty="0" err="1"/>
              <a:t>aspect</a:t>
            </a:r>
            <a:r>
              <a:rPr lang="tr-TR" dirty="0"/>
              <a:t> of </a:t>
            </a:r>
            <a:r>
              <a:rPr lang="tr-TR" dirty="0" err="1"/>
              <a:t>those</a:t>
            </a:r>
            <a:r>
              <a:rPr lang="tr-TR" dirty="0"/>
              <a:t> </a:t>
            </a:r>
            <a:r>
              <a:rPr lang="tr-TR" dirty="0" err="1"/>
              <a:t>works</a:t>
            </a:r>
            <a:r>
              <a:rPr lang="tr-TR" dirty="0"/>
              <a:t>. They </a:t>
            </a:r>
            <a:r>
              <a:rPr lang="tr-TR" dirty="0" err="1"/>
              <a:t>composed</a:t>
            </a:r>
            <a:r>
              <a:rPr lang="tr-TR" dirty="0"/>
              <a:t> </a:t>
            </a:r>
            <a:r>
              <a:rPr lang="tr-TR" dirty="0" err="1"/>
              <a:t>their</a:t>
            </a:r>
            <a:r>
              <a:rPr lang="tr-TR" dirty="0"/>
              <a:t> </a:t>
            </a:r>
            <a:r>
              <a:rPr lang="tr-TR" dirty="0" err="1"/>
              <a:t>poems</a:t>
            </a:r>
            <a:r>
              <a:rPr lang="tr-TR" dirty="0"/>
              <a:t> in </a:t>
            </a:r>
            <a:r>
              <a:rPr lang="tr-TR" dirty="0" err="1"/>
              <a:t>alliterative</a:t>
            </a:r>
            <a:r>
              <a:rPr lang="tr-TR" dirty="0"/>
              <a:t> </a:t>
            </a:r>
            <a:r>
              <a:rPr lang="tr-TR" dirty="0" err="1"/>
              <a:t>verses</a:t>
            </a:r>
            <a:r>
              <a:rPr lang="tr-TR" dirty="0"/>
              <a:t>.</a:t>
            </a:r>
          </a:p>
          <a:p>
            <a:r>
              <a:rPr lang="tr-TR" dirty="0" err="1"/>
              <a:t>Transition</a:t>
            </a:r>
            <a:r>
              <a:rPr lang="tr-TR" dirty="0"/>
              <a:t> </a:t>
            </a:r>
            <a:r>
              <a:rPr lang="tr-TR" dirty="0" err="1"/>
              <a:t>from</a:t>
            </a:r>
            <a:r>
              <a:rPr lang="tr-TR" dirty="0"/>
              <a:t> </a:t>
            </a:r>
            <a:r>
              <a:rPr lang="tr-TR" dirty="0" err="1"/>
              <a:t>paganism</a:t>
            </a:r>
            <a:r>
              <a:rPr lang="tr-TR" dirty="0"/>
              <a:t> </a:t>
            </a:r>
            <a:r>
              <a:rPr lang="tr-TR" dirty="0" err="1"/>
              <a:t>to</a:t>
            </a:r>
            <a:r>
              <a:rPr lang="tr-TR" dirty="0"/>
              <a:t> </a:t>
            </a:r>
            <a:r>
              <a:rPr lang="tr-TR" dirty="0" err="1"/>
              <a:t>christianity</a:t>
            </a:r>
            <a:r>
              <a:rPr lang="tr-TR" dirty="0"/>
              <a:t>. </a:t>
            </a:r>
          </a:p>
        </p:txBody>
      </p:sp>
      <p:sp>
        <p:nvSpPr>
          <p:cNvPr id="3" name="Sağ Ok 2">
            <a:extLst>
              <a:ext uri="{FF2B5EF4-FFF2-40B4-BE49-F238E27FC236}">
                <a16:creationId xmlns:a16="http://schemas.microsoft.com/office/drawing/2014/main" id="{9B78D6D7-85AC-48A9-F214-C99D805ADB88}"/>
              </a:ext>
            </a:extLst>
          </p:cNvPr>
          <p:cNvSpPr/>
          <p:nvPr/>
        </p:nvSpPr>
        <p:spPr>
          <a:xfrm>
            <a:off x="700088" y="1057275"/>
            <a:ext cx="2511198" cy="45719"/>
          </a:xfrm>
          <a:prstGeom prst="rightArrow">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6" name="Metin kutusu 5">
            <a:extLst>
              <a:ext uri="{FF2B5EF4-FFF2-40B4-BE49-F238E27FC236}">
                <a16:creationId xmlns:a16="http://schemas.microsoft.com/office/drawing/2014/main" id="{65A4370A-E55D-73CD-478C-841216886D69}"/>
              </a:ext>
            </a:extLst>
          </p:cNvPr>
          <p:cNvSpPr txBox="1"/>
          <p:nvPr/>
        </p:nvSpPr>
        <p:spPr>
          <a:xfrm>
            <a:off x="579785" y="1137622"/>
            <a:ext cx="3149074" cy="276999"/>
          </a:xfrm>
          <a:prstGeom prst="rect">
            <a:avLst/>
          </a:prstGeom>
          <a:noFill/>
        </p:spPr>
        <p:txBody>
          <a:bodyPr wrap="square" rtlCol="0">
            <a:spAutoFit/>
          </a:bodyPr>
          <a:lstStyle/>
          <a:p>
            <a:r>
              <a:rPr lang="tr-TR" sz="1200" dirty="0" err="1"/>
              <a:t>Assist</a:t>
            </a:r>
            <a:r>
              <a:rPr lang="tr-TR" sz="1200" dirty="0"/>
              <a:t>. </a:t>
            </a:r>
            <a:r>
              <a:rPr lang="tr-TR" sz="1200" dirty="0" err="1"/>
              <a:t>Prof.Dr</a:t>
            </a:r>
            <a:r>
              <a:rPr lang="tr-TR" sz="1200" dirty="0"/>
              <a:t>. Pelin GÖLCÜK MİRZA</a:t>
            </a:r>
          </a:p>
        </p:txBody>
      </p:sp>
      <p:pic>
        <p:nvPicPr>
          <p:cNvPr id="7" name="Picture 2" descr="Karabük Üniversitesi - Vikipedi">
            <a:extLst>
              <a:ext uri="{FF2B5EF4-FFF2-40B4-BE49-F238E27FC236}">
                <a16:creationId xmlns:a16="http://schemas.microsoft.com/office/drawing/2014/main" id="{ACAB6F32-CCEB-8762-28CD-ED675B3363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0316" y="277472"/>
            <a:ext cx="911398" cy="6710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16338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039982" y="736247"/>
            <a:ext cx="8770571" cy="1345269"/>
          </a:xfrm>
        </p:spPr>
        <p:txBody>
          <a:bodyPr/>
          <a:lstStyle/>
          <a:p>
            <a:pPr algn="l"/>
            <a:r>
              <a:rPr lang="en-US" dirty="0"/>
              <a:t>Cont’d..</a:t>
            </a:r>
          </a:p>
        </p:txBody>
      </p:sp>
      <p:sp>
        <p:nvSpPr>
          <p:cNvPr id="5" name="Content Placeholder 4"/>
          <p:cNvSpPr>
            <a:spLocks noGrp="1"/>
          </p:cNvSpPr>
          <p:nvPr>
            <p:ph idx="1"/>
          </p:nvPr>
        </p:nvSpPr>
        <p:spPr>
          <a:xfrm>
            <a:off x="1920240" y="2216733"/>
            <a:ext cx="7787956" cy="4275740"/>
          </a:xfrm>
        </p:spPr>
        <p:txBody>
          <a:bodyPr>
            <a:normAutofit/>
          </a:bodyPr>
          <a:lstStyle/>
          <a:p>
            <a:r>
              <a:rPr lang="en-GB" dirty="0"/>
              <a:t>In literature, alliteration is the repetition of identical initial consonant sounds in successive or closely associated syllables within a group of words, even those spelled differently. As a method of linking words for effect, alliteration is also called head rhyme or initial rhyme. For example, "humble house," or "potential power </a:t>
            </a:r>
            <a:r>
              <a:rPr lang="en-GB" dirty="0" err="1"/>
              <a:t>play."A</a:t>
            </a:r>
            <a:r>
              <a:rPr lang="en-GB" dirty="0"/>
              <a:t> familiar example is "Peter Piper picked a peck of pickled peppers".</a:t>
            </a:r>
            <a:endParaRPr lang="en-US" dirty="0"/>
          </a:p>
        </p:txBody>
      </p:sp>
      <p:sp>
        <p:nvSpPr>
          <p:cNvPr id="2" name="Alt Bilgi Yer Tutucusu 1">
            <a:extLst>
              <a:ext uri="{FF2B5EF4-FFF2-40B4-BE49-F238E27FC236}">
                <a16:creationId xmlns:a16="http://schemas.microsoft.com/office/drawing/2014/main" id="{15DDFBF9-847C-1DBA-B98F-106522923F8D}"/>
              </a:ext>
            </a:extLst>
          </p:cNvPr>
          <p:cNvSpPr>
            <a:spLocks noGrp="1"/>
          </p:cNvSpPr>
          <p:nvPr>
            <p:ph type="ftr" sz="quarter" idx="11"/>
          </p:nvPr>
        </p:nvSpPr>
        <p:spPr/>
        <p:txBody>
          <a:bodyPr/>
          <a:lstStyle/>
          <a:p>
            <a:endParaRPr lang="en-US" dirty="0"/>
          </a:p>
        </p:txBody>
      </p:sp>
      <p:sp>
        <p:nvSpPr>
          <p:cNvPr id="3" name="Sağ Ok 2">
            <a:extLst>
              <a:ext uri="{FF2B5EF4-FFF2-40B4-BE49-F238E27FC236}">
                <a16:creationId xmlns:a16="http://schemas.microsoft.com/office/drawing/2014/main" id="{82540CA5-A2B1-C574-07E1-A0133E611F70}"/>
              </a:ext>
            </a:extLst>
          </p:cNvPr>
          <p:cNvSpPr/>
          <p:nvPr/>
        </p:nvSpPr>
        <p:spPr>
          <a:xfrm>
            <a:off x="700088" y="1057275"/>
            <a:ext cx="2511198" cy="45719"/>
          </a:xfrm>
          <a:prstGeom prst="rightArrow">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6" name="Metin kutusu 5">
            <a:extLst>
              <a:ext uri="{FF2B5EF4-FFF2-40B4-BE49-F238E27FC236}">
                <a16:creationId xmlns:a16="http://schemas.microsoft.com/office/drawing/2014/main" id="{948190D2-6109-CAEB-ECAE-A4CD5479E7F5}"/>
              </a:ext>
            </a:extLst>
          </p:cNvPr>
          <p:cNvSpPr txBox="1"/>
          <p:nvPr/>
        </p:nvSpPr>
        <p:spPr>
          <a:xfrm>
            <a:off x="579785" y="1137622"/>
            <a:ext cx="3149074" cy="276999"/>
          </a:xfrm>
          <a:prstGeom prst="rect">
            <a:avLst/>
          </a:prstGeom>
          <a:noFill/>
        </p:spPr>
        <p:txBody>
          <a:bodyPr wrap="square" rtlCol="0">
            <a:spAutoFit/>
          </a:bodyPr>
          <a:lstStyle/>
          <a:p>
            <a:r>
              <a:rPr lang="tr-TR" sz="1200" dirty="0" err="1"/>
              <a:t>Assist</a:t>
            </a:r>
            <a:r>
              <a:rPr lang="tr-TR" sz="1200" dirty="0"/>
              <a:t>. </a:t>
            </a:r>
            <a:r>
              <a:rPr lang="tr-TR" sz="1200" dirty="0" err="1"/>
              <a:t>Prof.Dr</a:t>
            </a:r>
            <a:r>
              <a:rPr lang="tr-TR" sz="1200" dirty="0"/>
              <a:t>. Pelin GÖLCÜK MİRZA</a:t>
            </a:r>
          </a:p>
        </p:txBody>
      </p:sp>
      <p:pic>
        <p:nvPicPr>
          <p:cNvPr id="7" name="Picture 2" descr="Karabük Üniversitesi - Vikipedi">
            <a:extLst>
              <a:ext uri="{FF2B5EF4-FFF2-40B4-BE49-F238E27FC236}">
                <a16:creationId xmlns:a16="http://schemas.microsoft.com/office/drawing/2014/main" id="{4F48BD4D-889D-76FE-1180-12CC9689CF0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0316" y="277472"/>
            <a:ext cx="911398" cy="6710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1800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A7F73F78-2375-06F1-EB68-022CFAAEADBC}"/>
              </a:ext>
            </a:extLst>
          </p:cNvPr>
          <p:cNvSpPr>
            <a:spLocks noGrp="1"/>
          </p:cNvSpPr>
          <p:nvPr>
            <p:ph idx="1"/>
          </p:nvPr>
        </p:nvSpPr>
        <p:spPr>
          <a:xfrm>
            <a:off x="696997" y="2297989"/>
            <a:ext cx="8770571" cy="3651504"/>
          </a:xfrm>
        </p:spPr>
        <p:txBody>
          <a:bodyPr/>
          <a:lstStyle/>
          <a:p>
            <a:r>
              <a:rPr lang="en-GB" b="1" i="1" dirty="0"/>
              <a:t>Beowulf</a:t>
            </a:r>
            <a:r>
              <a:rPr lang="en-GB" dirty="0"/>
              <a:t> is the  most famous work in Old English, and has achieved national epic status in England, despite being set in Scandinavia. It reflects Anglo-Saxon patriarchal society. It includes Celtic mythology and Christian elements.</a:t>
            </a:r>
          </a:p>
          <a:p>
            <a:r>
              <a:rPr lang="tr-TR" dirty="0" err="1"/>
              <a:t>https</a:t>
            </a:r>
            <a:r>
              <a:rPr lang="tr-TR" dirty="0"/>
              <a:t>://</a:t>
            </a:r>
            <a:r>
              <a:rPr lang="tr-TR" dirty="0" err="1"/>
              <a:t>www.youtube.com</a:t>
            </a:r>
            <a:r>
              <a:rPr lang="tr-TR" dirty="0"/>
              <a:t>/</a:t>
            </a:r>
            <a:r>
              <a:rPr lang="tr-TR" dirty="0" err="1"/>
              <a:t>watch?v</a:t>
            </a:r>
            <a:r>
              <a:rPr lang="tr-TR" dirty="0"/>
              <a:t>=CH-_GwoO4xI</a:t>
            </a:r>
          </a:p>
        </p:txBody>
      </p:sp>
      <p:sp>
        <p:nvSpPr>
          <p:cNvPr id="4" name="Alt Bilgi Yer Tutucusu 3">
            <a:extLst>
              <a:ext uri="{FF2B5EF4-FFF2-40B4-BE49-F238E27FC236}">
                <a16:creationId xmlns:a16="http://schemas.microsoft.com/office/drawing/2014/main" id="{BE00738E-09AB-5AFB-DD15-DC7A8006F9A7}"/>
              </a:ext>
            </a:extLst>
          </p:cNvPr>
          <p:cNvSpPr>
            <a:spLocks noGrp="1"/>
          </p:cNvSpPr>
          <p:nvPr>
            <p:ph type="ftr" sz="quarter" idx="11"/>
          </p:nvPr>
        </p:nvSpPr>
        <p:spPr/>
        <p:txBody>
          <a:bodyPr/>
          <a:lstStyle/>
          <a:p>
            <a:endParaRPr lang="en-US" dirty="0"/>
          </a:p>
        </p:txBody>
      </p:sp>
      <p:sp>
        <p:nvSpPr>
          <p:cNvPr id="5" name="Sağ Ok 4">
            <a:extLst>
              <a:ext uri="{FF2B5EF4-FFF2-40B4-BE49-F238E27FC236}">
                <a16:creationId xmlns:a16="http://schemas.microsoft.com/office/drawing/2014/main" id="{1B09D03A-CC14-C8D7-41B0-E3BBBEBFFB50}"/>
              </a:ext>
            </a:extLst>
          </p:cNvPr>
          <p:cNvSpPr/>
          <p:nvPr/>
        </p:nvSpPr>
        <p:spPr>
          <a:xfrm>
            <a:off x="700088" y="1057275"/>
            <a:ext cx="2511198" cy="45719"/>
          </a:xfrm>
          <a:prstGeom prst="rightArrow">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6" name="Metin kutusu 5">
            <a:extLst>
              <a:ext uri="{FF2B5EF4-FFF2-40B4-BE49-F238E27FC236}">
                <a16:creationId xmlns:a16="http://schemas.microsoft.com/office/drawing/2014/main" id="{08C835BA-50AB-B900-88A6-151338D31ADD}"/>
              </a:ext>
            </a:extLst>
          </p:cNvPr>
          <p:cNvSpPr txBox="1"/>
          <p:nvPr/>
        </p:nvSpPr>
        <p:spPr>
          <a:xfrm>
            <a:off x="579785" y="1206349"/>
            <a:ext cx="3149074" cy="276999"/>
          </a:xfrm>
          <a:prstGeom prst="rect">
            <a:avLst/>
          </a:prstGeom>
          <a:noFill/>
        </p:spPr>
        <p:txBody>
          <a:bodyPr wrap="square" rtlCol="0">
            <a:spAutoFit/>
          </a:bodyPr>
          <a:lstStyle/>
          <a:p>
            <a:r>
              <a:rPr lang="tr-TR" sz="1200" dirty="0" err="1"/>
              <a:t>Assist</a:t>
            </a:r>
            <a:r>
              <a:rPr lang="tr-TR" sz="1200" dirty="0"/>
              <a:t>. </a:t>
            </a:r>
            <a:r>
              <a:rPr lang="tr-TR" sz="1200" dirty="0" err="1"/>
              <a:t>Prof.Dr</a:t>
            </a:r>
            <a:r>
              <a:rPr lang="tr-TR" sz="1200" dirty="0"/>
              <a:t>. Pelin GÖLCÜK MİRZA</a:t>
            </a:r>
          </a:p>
        </p:txBody>
      </p:sp>
      <p:pic>
        <p:nvPicPr>
          <p:cNvPr id="7" name="Picture 2" descr="Karabük Üniversitesi - Vikipedi">
            <a:extLst>
              <a:ext uri="{FF2B5EF4-FFF2-40B4-BE49-F238E27FC236}">
                <a16:creationId xmlns:a16="http://schemas.microsoft.com/office/drawing/2014/main" id="{F3579C9F-C4C6-1EE2-CDE2-8114E3576F9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0316" y="277472"/>
            <a:ext cx="911398" cy="671008"/>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Beowulf's Game: Battle">
            <a:extLst>
              <a:ext uri="{FF2B5EF4-FFF2-40B4-BE49-F238E27FC236}">
                <a16:creationId xmlns:a16="http://schemas.microsoft.com/office/drawing/2014/main" id="{786BDA94-AF0B-0F85-17D7-FCC7D5FD951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02641" y="1344848"/>
            <a:ext cx="2898860" cy="38701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41954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072640" y="866763"/>
            <a:ext cx="8770571" cy="1345269"/>
          </a:xfrm>
        </p:spPr>
        <p:txBody>
          <a:bodyPr/>
          <a:lstStyle/>
          <a:p>
            <a:pPr algn="l"/>
            <a:r>
              <a:rPr lang="en-US" dirty="0"/>
              <a:t>Cont’d..</a:t>
            </a:r>
          </a:p>
        </p:txBody>
      </p:sp>
      <p:sp>
        <p:nvSpPr>
          <p:cNvPr id="5" name="Content Placeholder 4"/>
          <p:cNvSpPr>
            <a:spLocks noGrp="1"/>
          </p:cNvSpPr>
          <p:nvPr>
            <p:ph idx="1"/>
          </p:nvPr>
        </p:nvSpPr>
        <p:spPr>
          <a:xfrm>
            <a:off x="2202022" y="2458498"/>
            <a:ext cx="7787956" cy="4275740"/>
          </a:xfrm>
        </p:spPr>
        <p:txBody>
          <a:bodyPr>
            <a:normAutofit/>
          </a:bodyPr>
          <a:lstStyle/>
          <a:p>
            <a:r>
              <a:rPr lang="en-GB" dirty="0"/>
              <a:t>It is an Old English </a:t>
            </a:r>
            <a:r>
              <a:rPr lang="en-GB" b="1" dirty="0"/>
              <a:t>epic poem </a:t>
            </a:r>
            <a:r>
              <a:rPr lang="en-GB" dirty="0"/>
              <a:t>in the tradition of Germanic heroic legend consisting of 3,182 </a:t>
            </a:r>
            <a:r>
              <a:rPr lang="en-GB" b="1" dirty="0"/>
              <a:t>alliterative lines</a:t>
            </a:r>
            <a:r>
              <a:rPr lang="en-GB" dirty="0"/>
              <a:t>. It is one of the most important and most often translated works of Old English literature. The date of composition is a matter of contention among scholars; the only certain dating is for the manuscript, which was produced </a:t>
            </a:r>
            <a:r>
              <a:rPr lang="en-GB" u="sng" dirty="0"/>
              <a:t>between 975 and 1025</a:t>
            </a:r>
            <a:r>
              <a:rPr lang="en-GB" dirty="0"/>
              <a:t>.</a:t>
            </a:r>
            <a:endParaRPr lang="en-US" dirty="0"/>
          </a:p>
        </p:txBody>
      </p:sp>
      <p:sp>
        <p:nvSpPr>
          <p:cNvPr id="2" name="Alt Bilgi Yer Tutucusu 1">
            <a:extLst>
              <a:ext uri="{FF2B5EF4-FFF2-40B4-BE49-F238E27FC236}">
                <a16:creationId xmlns:a16="http://schemas.microsoft.com/office/drawing/2014/main" id="{9CC29B61-8DC5-D9CC-A971-8DA4F5CDB842}"/>
              </a:ext>
            </a:extLst>
          </p:cNvPr>
          <p:cNvSpPr>
            <a:spLocks noGrp="1"/>
          </p:cNvSpPr>
          <p:nvPr>
            <p:ph type="ftr" sz="quarter" idx="11"/>
          </p:nvPr>
        </p:nvSpPr>
        <p:spPr/>
        <p:txBody>
          <a:bodyPr/>
          <a:lstStyle/>
          <a:p>
            <a:endParaRPr lang="en-US" dirty="0"/>
          </a:p>
        </p:txBody>
      </p:sp>
      <p:sp>
        <p:nvSpPr>
          <p:cNvPr id="3" name="Sağ Ok 2">
            <a:extLst>
              <a:ext uri="{FF2B5EF4-FFF2-40B4-BE49-F238E27FC236}">
                <a16:creationId xmlns:a16="http://schemas.microsoft.com/office/drawing/2014/main" id="{BACEE1F6-44C3-6306-F7B1-2E6531A60071}"/>
              </a:ext>
            </a:extLst>
          </p:cNvPr>
          <p:cNvSpPr/>
          <p:nvPr/>
        </p:nvSpPr>
        <p:spPr>
          <a:xfrm>
            <a:off x="700088" y="1057275"/>
            <a:ext cx="2511198" cy="45719"/>
          </a:xfrm>
          <a:prstGeom prst="rightArrow">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6" name="Metin kutusu 5">
            <a:extLst>
              <a:ext uri="{FF2B5EF4-FFF2-40B4-BE49-F238E27FC236}">
                <a16:creationId xmlns:a16="http://schemas.microsoft.com/office/drawing/2014/main" id="{EB042B29-DBF1-ECE0-6FA5-2676BC6A9759}"/>
              </a:ext>
            </a:extLst>
          </p:cNvPr>
          <p:cNvSpPr txBox="1"/>
          <p:nvPr/>
        </p:nvSpPr>
        <p:spPr>
          <a:xfrm>
            <a:off x="579785" y="1137622"/>
            <a:ext cx="3149074" cy="276999"/>
          </a:xfrm>
          <a:prstGeom prst="rect">
            <a:avLst/>
          </a:prstGeom>
          <a:noFill/>
        </p:spPr>
        <p:txBody>
          <a:bodyPr wrap="square" rtlCol="0">
            <a:spAutoFit/>
          </a:bodyPr>
          <a:lstStyle/>
          <a:p>
            <a:r>
              <a:rPr lang="tr-TR" sz="1200" dirty="0" err="1"/>
              <a:t>Assist</a:t>
            </a:r>
            <a:r>
              <a:rPr lang="tr-TR" sz="1200" dirty="0"/>
              <a:t>. </a:t>
            </a:r>
            <a:r>
              <a:rPr lang="tr-TR" sz="1200" dirty="0" err="1"/>
              <a:t>Prof.Dr</a:t>
            </a:r>
            <a:r>
              <a:rPr lang="tr-TR" sz="1200" dirty="0"/>
              <a:t>. Pelin GÖLCÜK MİRZA</a:t>
            </a:r>
          </a:p>
        </p:txBody>
      </p:sp>
      <p:pic>
        <p:nvPicPr>
          <p:cNvPr id="7" name="Picture 2" descr="Karabük Üniversitesi - Vikipedi">
            <a:extLst>
              <a:ext uri="{FF2B5EF4-FFF2-40B4-BE49-F238E27FC236}">
                <a16:creationId xmlns:a16="http://schemas.microsoft.com/office/drawing/2014/main" id="{245A717E-4598-237C-70B1-394357D0014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0316" y="277472"/>
            <a:ext cx="911398" cy="6710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89129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955687" y="794078"/>
            <a:ext cx="8770571" cy="1345269"/>
          </a:xfrm>
        </p:spPr>
        <p:txBody>
          <a:bodyPr/>
          <a:lstStyle/>
          <a:p>
            <a:pPr algn="l"/>
            <a:r>
              <a:rPr lang="tr-TR" dirty="0" err="1"/>
              <a:t>Introduction</a:t>
            </a:r>
            <a:r>
              <a:rPr lang="tr-TR" dirty="0"/>
              <a:t> </a:t>
            </a:r>
            <a:r>
              <a:rPr lang="tr-TR" dirty="0" err="1"/>
              <a:t>to</a:t>
            </a:r>
            <a:r>
              <a:rPr lang="tr-TR" dirty="0"/>
              <a:t> </a:t>
            </a:r>
            <a:r>
              <a:rPr lang="tr-TR" dirty="0" err="1"/>
              <a:t>Middle</a:t>
            </a:r>
            <a:r>
              <a:rPr lang="tr-TR" dirty="0"/>
              <a:t> English</a:t>
            </a:r>
            <a:endParaRPr lang="en-US" dirty="0"/>
          </a:p>
        </p:txBody>
      </p:sp>
      <p:sp>
        <p:nvSpPr>
          <p:cNvPr id="5" name="Content Placeholder 4"/>
          <p:cNvSpPr>
            <a:spLocks noGrp="1"/>
          </p:cNvSpPr>
          <p:nvPr>
            <p:ph idx="1"/>
          </p:nvPr>
        </p:nvSpPr>
        <p:spPr>
          <a:xfrm>
            <a:off x="1807029" y="2219012"/>
            <a:ext cx="9209314" cy="4275740"/>
          </a:xfrm>
        </p:spPr>
        <p:txBody>
          <a:bodyPr>
            <a:normAutofit fontScale="92500" lnSpcReduction="10000"/>
          </a:bodyPr>
          <a:lstStyle/>
          <a:p>
            <a:r>
              <a:rPr lang="en-GB" dirty="0"/>
              <a:t>The English spoken after the Normans came is known as Middle English. This form of English lasted until the 1470s, when the Chancery Standard (late Middle English), a London-based form of English, became widespread. </a:t>
            </a:r>
          </a:p>
          <a:p>
            <a:r>
              <a:rPr lang="en-GB" dirty="0"/>
              <a:t>Geoffrey Chaucer (1343 – 1400), author of </a:t>
            </a:r>
            <a:r>
              <a:rPr lang="en-GB" i="1" dirty="0"/>
              <a:t>The Canterbury Tales</a:t>
            </a:r>
            <a:r>
              <a:rPr lang="en-GB" dirty="0"/>
              <a:t>, was a significant figure in the development of the legitimacy of vernacular Middle English at a time when the dominant literary languages in England were still French and Latin. The invention of the printing press by Johannes Gutenberg in 1439 also helped to standardise the language, as did the King James Bible (1611),</a:t>
            </a:r>
            <a:r>
              <a:rPr lang="tr-TR" dirty="0"/>
              <a:t> </a:t>
            </a:r>
            <a:r>
              <a:rPr lang="en-GB" dirty="0"/>
              <a:t>and the Great Vowel Shift.</a:t>
            </a:r>
            <a:endParaRPr lang="en-US" dirty="0"/>
          </a:p>
        </p:txBody>
      </p:sp>
      <p:sp>
        <p:nvSpPr>
          <p:cNvPr id="3" name="Sağ Ok 2">
            <a:extLst>
              <a:ext uri="{FF2B5EF4-FFF2-40B4-BE49-F238E27FC236}">
                <a16:creationId xmlns:a16="http://schemas.microsoft.com/office/drawing/2014/main" id="{AC65CA1E-8450-CCA1-B74A-3434192781EA}"/>
              </a:ext>
            </a:extLst>
          </p:cNvPr>
          <p:cNvSpPr/>
          <p:nvPr/>
        </p:nvSpPr>
        <p:spPr>
          <a:xfrm>
            <a:off x="700088" y="1057275"/>
            <a:ext cx="2511198" cy="45719"/>
          </a:xfrm>
          <a:prstGeom prst="rightArrow">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6" name="Metin kutusu 5">
            <a:extLst>
              <a:ext uri="{FF2B5EF4-FFF2-40B4-BE49-F238E27FC236}">
                <a16:creationId xmlns:a16="http://schemas.microsoft.com/office/drawing/2014/main" id="{BE6C4B1B-6CCE-1E8B-51EA-7C44D6759922}"/>
              </a:ext>
            </a:extLst>
          </p:cNvPr>
          <p:cNvSpPr txBox="1"/>
          <p:nvPr/>
        </p:nvSpPr>
        <p:spPr>
          <a:xfrm>
            <a:off x="579785" y="1137622"/>
            <a:ext cx="3149074" cy="276999"/>
          </a:xfrm>
          <a:prstGeom prst="rect">
            <a:avLst/>
          </a:prstGeom>
          <a:noFill/>
        </p:spPr>
        <p:txBody>
          <a:bodyPr wrap="square" rtlCol="0">
            <a:spAutoFit/>
          </a:bodyPr>
          <a:lstStyle/>
          <a:p>
            <a:r>
              <a:rPr lang="tr-TR" sz="1200" dirty="0" err="1"/>
              <a:t>Assist</a:t>
            </a:r>
            <a:r>
              <a:rPr lang="tr-TR" sz="1200" dirty="0"/>
              <a:t>. </a:t>
            </a:r>
            <a:r>
              <a:rPr lang="tr-TR" sz="1200" dirty="0" err="1"/>
              <a:t>Prof.Dr</a:t>
            </a:r>
            <a:r>
              <a:rPr lang="tr-TR" sz="1200" dirty="0"/>
              <a:t>. Pelin GÖLCÜK MİRZA</a:t>
            </a:r>
          </a:p>
        </p:txBody>
      </p:sp>
      <p:pic>
        <p:nvPicPr>
          <p:cNvPr id="7" name="Picture 2" descr="Karabük Üniversitesi - Vikipedi">
            <a:extLst>
              <a:ext uri="{FF2B5EF4-FFF2-40B4-BE49-F238E27FC236}">
                <a16:creationId xmlns:a16="http://schemas.microsoft.com/office/drawing/2014/main" id="{09E41818-EED6-702B-C891-CD55EA11C84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0316" y="277472"/>
            <a:ext cx="911398" cy="6710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58241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920240" y="743115"/>
            <a:ext cx="8770571" cy="1345269"/>
          </a:xfrm>
        </p:spPr>
        <p:txBody>
          <a:bodyPr>
            <a:normAutofit fontScale="90000"/>
          </a:bodyPr>
          <a:lstStyle/>
          <a:p>
            <a:r>
              <a:rPr lang="en-GB" dirty="0"/>
              <a:t>Middle English literature (1066–1500)</a:t>
            </a:r>
            <a:endParaRPr lang="en-US" dirty="0"/>
          </a:p>
        </p:txBody>
      </p:sp>
      <p:sp>
        <p:nvSpPr>
          <p:cNvPr id="5" name="Content Placeholder 4"/>
          <p:cNvSpPr>
            <a:spLocks noGrp="1"/>
          </p:cNvSpPr>
          <p:nvPr>
            <p:ph idx="1"/>
          </p:nvPr>
        </p:nvSpPr>
        <p:spPr>
          <a:xfrm>
            <a:off x="391886" y="2088384"/>
            <a:ext cx="11342913" cy="5091707"/>
          </a:xfrm>
        </p:spPr>
        <p:txBody>
          <a:bodyPr>
            <a:normAutofit/>
          </a:bodyPr>
          <a:lstStyle/>
          <a:p>
            <a:r>
              <a:rPr lang="en-GB" dirty="0"/>
              <a:t> </a:t>
            </a:r>
            <a:r>
              <a:rPr lang="en-GB" sz="2400" dirty="0"/>
              <a:t>After the Norman conquest of England in 1066, the written form of the Anglo-Saxon language became less common. Under the influence of the new aristocracy, French became the standard language of courts, parliament, and nobles. As the invaders integrated, their language and literature mingled with that of the natives, and the Norman dialects of the ruling classes became Anglo-Norman. From then until the 12th century, Anglo-Saxon underwent a gradual transition into Middle English.</a:t>
            </a:r>
            <a:endParaRPr lang="en-US" dirty="0"/>
          </a:p>
        </p:txBody>
      </p:sp>
      <p:sp>
        <p:nvSpPr>
          <p:cNvPr id="2" name="Alt Bilgi Yer Tutucusu 1">
            <a:extLst>
              <a:ext uri="{FF2B5EF4-FFF2-40B4-BE49-F238E27FC236}">
                <a16:creationId xmlns:a16="http://schemas.microsoft.com/office/drawing/2014/main" id="{0F50D391-F1E6-8CCB-32D5-D41FE9F64B6C}"/>
              </a:ext>
            </a:extLst>
          </p:cNvPr>
          <p:cNvSpPr>
            <a:spLocks noGrp="1"/>
          </p:cNvSpPr>
          <p:nvPr>
            <p:ph type="ftr" sz="quarter" idx="11"/>
          </p:nvPr>
        </p:nvSpPr>
        <p:spPr/>
        <p:txBody>
          <a:bodyPr/>
          <a:lstStyle/>
          <a:p>
            <a:endParaRPr lang="en-US" dirty="0"/>
          </a:p>
        </p:txBody>
      </p:sp>
      <p:sp>
        <p:nvSpPr>
          <p:cNvPr id="3" name="Sağ Ok 2">
            <a:extLst>
              <a:ext uri="{FF2B5EF4-FFF2-40B4-BE49-F238E27FC236}">
                <a16:creationId xmlns:a16="http://schemas.microsoft.com/office/drawing/2014/main" id="{D2C3884C-8D04-3CE3-C187-4D326832209C}"/>
              </a:ext>
            </a:extLst>
          </p:cNvPr>
          <p:cNvSpPr/>
          <p:nvPr/>
        </p:nvSpPr>
        <p:spPr>
          <a:xfrm>
            <a:off x="700088" y="1057275"/>
            <a:ext cx="2511198" cy="45719"/>
          </a:xfrm>
          <a:prstGeom prst="rightArrow">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6" name="Metin kutusu 5">
            <a:extLst>
              <a:ext uri="{FF2B5EF4-FFF2-40B4-BE49-F238E27FC236}">
                <a16:creationId xmlns:a16="http://schemas.microsoft.com/office/drawing/2014/main" id="{B30C9CAB-AE6F-C384-56E4-16DF7E2EEEFB}"/>
              </a:ext>
            </a:extLst>
          </p:cNvPr>
          <p:cNvSpPr txBox="1"/>
          <p:nvPr/>
        </p:nvSpPr>
        <p:spPr>
          <a:xfrm>
            <a:off x="579785" y="1137622"/>
            <a:ext cx="3149074" cy="276999"/>
          </a:xfrm>
          <a:prstGeom prst="rect">
            <a:avLst/>
          </a:prstGeom>
          <a:noFill/>
        </p:spPr>
        <p:txBody>
          <a:bodyPr wrap="square" rtlCol="0">
            <a:spAutoFit/>
          </a:bodyPr>
          <a:lstStyle/>
          <a:p>
            <a:r>
              <a:rPr lang="tr-TR" sz="1200" dirty="0" err="1"/>
              <a:t>Assist</a:t>
            </a:r>
            <a:r>
              <a:rPr lang="tr-TR" sz="1200" dirty="0"/>
              <a:t>. </a:t>
            </a:r>
            <a:r>
              <a:rPr lang="tr-TR" sz="1200" dirty="0" err="1"/>
              <a:t>Prof.Dr</a:t>
            </a:r>
            <a:r>
              <a:rPr lang="tr-TR" sz="1200" dirty="0"/>
              <a:t>. Pelin GÖLCÜK MİRZA</a:t>
            </a:r>
          </a:p>
        </p:txBody>
      </p:sp>
      <p:pic>
        <p:nvPicPr>
          <p:cNvPr id="7" name="Picture 2" descr="Karabük Üniversitesi - Vikipedi">
            <a:extLst>
              <a:ext uri="{FF2B5EF4-FFF2-40B4-BE49-F238E27FC236}">
                <a16:creationId xmlns:a16="http://schemas.microsoft.com/office/drawing/2014/main" id="{B50FEE0F-34CF-637E-A8A7-53AB6C8286A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0316" y="277472"/>
            <a:ext cx="911398" cy="6710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30610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920240" y="851972"/>
            <a:ext cx="8770571" cy="1345269"/>
          </a:xfrm>
        </p:spPr>
        <p:txBody>
          <a:bodyPr>
            <a:normAutofit fontScale="90000"/>
          </a:bodyPr>
          <a:lstStyle/>
          <a:p>
            <a:r>
              <a:rPr lang="en-GB" dirty="0"/>
              <a:t>Middle English literature (1066–1500)</a:t>
            </a:r>
            <a:endParaRPr lang="en-US" dirty="0"/>
          </a:p>
        </p:txBody>
      </p:sp>
      <p:sp>
        <p:nvSpPr>
          <p:cNvPr id="5" name="Content Placeholder 4"/>
          <p:cNvSpPr>
            <a:spLocks noGrp="1"/>
          </p:cNvSpPr>
          <p:nvPr>
            <p:ph idx="1"/>
          </p:nvPr>
        </p:nvSpPr>
        <p:spPr>
          <a:xfrm>
            <a:off x="974272" y="2197241"/>
            <a:ext cx="10243456" cy="5091707"/>
          </a:xfrm>
        </p:spPr>
        <p:txBody>
          <a:bodyPr>
            <a:normAutofit/>
          </a:bodyPr>
          <a:lstStyle/>
          <a:p>
            <a:r>
              <a:rPr lang="en-GB" dirty="0"/>
              <a:t> </a:t>
            </a:r>
            <a:r>
              <a:rPr lang="en-GB" sz="1600" dirty="0"/>
              <a:t>In this period religious literature continued to enjoy popularity and Hagiographies were written, adapted and translated: for example, The Life of Saint Audrey, </a:t>
            </a:r>
            <a:r>
              <a:rPr lang="en-GB" sz="1600" dirty="0" err="1"/>
              <a:t>Eadmer's</a:t>
            </a:r>
            <a:r>
              <a:rPr lang="en-GB" sz="1600" dirty="0"/>
              <a:t> (c. 1060 – c. 1126).</a:t>
            </a:r>
            <a:endParaRPr lang="tr-TR" sz="1600" dirty="0"/>
          </a:p>
          <a:p>
            <a:r>
              <a:rPr lang="en-GB" sz="1600" dirty="0"/>
              <a:t>At the end of the 12th century, Layamon in Brut/Layamon’s Brut adapted the Norman-French of Wace to produce the first English-language work to present the legends of King Arthur and the Knights of the Round Table. It was also the first historiography written in English since the Anglo-Saxon Chronicle.</a:t>
            </a:r>
            <a:endParaRPr lang="tr-TR" sz="1600" dirty="0"/>
          </a:p>
          <a:p>
            <a:r>
              <a:rPr lang="en-GB" sz="1600" dirty="0"/>
              <a:t>Middle English Bible translations, notably Wycliffe's Bible, helped to establish English as a literary language. </a:t>
            </a:r>
            <a:endParaRPr lang="en-US" sz="1600" dirty="0"/>
          </a:p>
        </p:txBody>
      </p:sp>
      <p:sp>
        <p:nvSpPr>
          <p:cNvPr id="2" name="Alt Bilgi Yer Tutucusu 1">
            <a:extLst>
              <a:ext uri="{FF2B5EF4-FFF2-40B4-BE49-F238E27FC236}">
                <a16:creationId xmlns:a16="http://schemas.microsoft.com/office/drawing/2014/main" id="{F68F5B47-A41B-892D-65A9-BFF4F92904D6}"/>
              </a:ext>
            </a:extLst>
          </p:cNvPr>
          <p:cNvSpPr>
            <a:spLocks noGrp="1"/>
          </p:cNvSpPr>
          <p:nvPr>
            <p:ph type="ftr" sz="quarter" idx="11"/>
          </p:nvPr>
        </p:nvSpPr>
        <p:spPr/>
        <p:txBody>
          <a:bodyPr/>
          <a:lstStyle/>
          <a:p>
            <a:endParaRPr lang="en-US" dirty="0"/>
          </a:p>
        </p:txBody>
      </p:sp>
      <p:sp>
        <p:nvSpPr>
          <p:cNvPr id="3" name="Sağ Ok 2">
            <a:extLst>
              <a:ext uri="{FF2B5EF4-FFF2-40B4-BE49-F238E27FC236}">
                <a16:creationId xmlns:a16="http://schemas.microsoft.com/office/drawing/2014/main" id="{9B183D86-78B2-DFA8-FAF2-2767E7998483}"/>
              </a:ext>
            </a:extLst>
          </p:cNvPr>
          <p:cNvSpPr/>
          <p:nvPr/>
        </p:nvSpPr>
        <p:spPr>
          <a:xfrm>
            <a:off x="700088" y="1057275"/>
            <a:ext cx="2511198" cy="45719"/>
          </a:xfrm>
          <a:prstGeom prst="rightArrow">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6" name="Metin kutusu 5">
            <a:extLst>
              <a:ext uri="{FF2B5EF4-FFF2-40B4-BE49-F238E27FC236}">
                <a16:creationId xmlns:a16="http://schemas.microsoft.com/office/drawing/2014/main" id="{5478F859-69BE-3EE3-85EF-7DC66CD141EC}"/>
              </a:ext>
            </a:extLst>
          </p:cNvPr>
          <p:cNvSpPr txBox="1"/>
          <p:nvPr/>
        </p:nvSpPr>
        <p:spPr>
          <a:xfrm>
            <a:off x="579785" y="1137622"/>
            <a:ext cx="3149074" cy="276999"/>
          </a:xfrm>
          <a:prstGeom prst="rect">
            <a:avLst/>
          </a:prstGeom>
          <a:noFill/>
        </p:spPr>
        <p:txBody>
          <a:bodyPr wrap="square" rtlCol="0">
            <a:spAutoFit/>
          </a:bodyPr>
          <a:lstStyle/>
          <a:p>
            <a:r>
              <a:rPr lang="tr-TR" sz="1200" dirty="0" err="1"/>
              <a:t>Assist</a:t>
            </a:r>
            <a:r>
              <a:rPr lang="tr-TR" sz="1200" dirty="0"/>
              <a:t>. </a:t>
            </a:r>
            <a:r>
              <a:rPr lang="tr-TR" sz="1200" dirty="0" err="1"/>
              <a:t>Prof.Dr</a:t>
            </a:r>
            <a:r>
              <a:rPr lang="tr-TR" sz="1200" dirty="0"/>
              <a:t>. Pelin GÖLCÜK MİRZA</a:t>
            </a:r>
          </a:p>
        </p:txBody>
      </p:sp>
      <p:pic>
        <p:nvPicPr>
          <p:cNvPr id="7" name="Picture 2" descr="Karabük Üniversitesi - Vikipedi">
            <a:extLst>
              <a:ext uri="{FF2B5EF4-FFF2-40B4-BE49-F238E27FC236}">
                <a16:creationId xmlns:a16="http://schemas.microsoft.com/office/drawing/2014/main" id="{A0104780-F2F3-11F4-6C0E-49283B9AB7B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0316" y="277472"/>
            <a:ext cx="911398" cy="6710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86355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920240" y="845530"/>
            <a:ext cx="8770571" cy="1345269"/>
          </a:xfrm>
        </p:spPr>
        <p:txBody>
          <a:bodyPr>
            <a:normAutofit fontScale="90000"/>
          </a:bodyPr>
          <a:lstStyle/>
          <a:p>
            <a:r>
              <a:rPr lang="en-GB" dirty="0"/>
              <a:t>Middle English literature (1066–1500)</a:t>
            </a:r>
            <a:endParaRPr lang="en-US" dirty="0"/>
          </a:p>
        </p:txBody>
      </p:sp>
      <p:sp>
        <p:nvSpPr>
          <p:cNvPr id="5" name="Content Placeholder 4"/>
          <p:cNvSpPr>
            <a:spLocks noGrp="1"/>
          </p:cNvSpPr>
          <p:nvPr>
            <p:ph idx="1"/>
          </p:nvPr>
        </p:nvSpPr>
        <p:spPr>
          <a:xfrm>
            <a:off x="625928" y="2190799"/>
            <a:ext cx="10700657" cy="4436891"/>
          </a:xfrm>
        </p:spPr>
        <p:txBody>
          <a:bodyPr>
            <a:normAutofit lnSpcReduction="10000"/>
          </a:bodyPr>
          <a:lstStyle/>
          <a:p>
            <a:r>
              <a:rPr lang="en-GB" dirty="0"/>
              <a:t>Another literary genre, that of Romances, appears in English from the 13th century, with King Horn and Havelock the Dane, based on Anglo-Norman originals such as the Romance of Horn (c. 1170),[30] but it was in the 14th century that major writers in English first appeared. These were William Langland, Geoffrey Chaucer and the so-called Pearl Poet, whose most famous work is Sir Gawain and the Green Knight.</a:t>
            </a:r>
            <a:endParaRPr lang="tr-TR" dirty="0"/>
          </a:p>
          <a:p>
            <a:r>
              <a:rPr lang="en-GB" i="1" dirty="0"/>
              <a:t>Sir Gawain and the Green Knight </a:t>
            </a:r>
            <a:r>
              <a:rPr lang="en-GB" dirty="0"/>
              <a:t>is a late 14th-century Middle English alliterative romance. It is one of the better-known Arthurian stories of an established type known as the "beheading game". Developing from Welsh, Irish and English tradition, Sir Gawain highlights the importance of honour and chivalry.</a:t>
            </a:r>
            <a:endParaRPr lang="en-US" dirty="0"/>
          </a:p>
        </p:txBody>
      </p:sp>
      <p:sp>
        <p:nvSpPr>
          <p:cNvPr id="2" name="Alt Bilgi Yer Tutucusu 1">
            <a:extLst>
              <a:ext uri="{FF2B5EF4-FFF2-40B4-BE49-F238E27FC236}">
                <a16:creationId xmlns:a16="http://schemas.microsoft.com/office/drawing/2014/main" id="{25913C17-E6C4-8492-6E85-EBC1A69A1D29}"/>
              </a:ext>
            </a:extLst>
          </p:cNvPr>
          <p:cNvSpPr>
            <a:spLocks noGrp="1"/>
          </p:cNvSpPr>
          <p:nvPr>
            <p:ph type="ftr" sz="quarter" idx="11"/>
          </p:nvPr>
        </p:nvSpPr>
        <p:spPr/>
        <p:txBody>
          <a:bodyPr/>
          <a:lstStyle/>
          <a:p>
            <a:endParaRPr lang="en-US" dirty="0"/>
          </a:p>
        </p:txBody>
      </p:sp>
      <p:sp>
        <p:nvSpPr>
          <p:cNvPr id="3" name="Sağ Ok 2">
            <a:extLst>
              <a:ext uri="{FF2B5EF4-FFF2-40B4-BE49-F238E27FC236}">
                <a16:creationId xmlns:a16="http://schemas.microsoft.com/office/drawing/2014/main" id="{0A7D4BB8-6DB4-3D54-EC78-9B791C2BD8D2}"/>
              </a:ext>
            </a:extLst>
          </p:cNvPr>
          <p:cNvSpPr/>
          <p:nvPr/>
        </p:nvSpPr>
        <p:spPr>
          <a:xfrm>
            <a:off x="700088" y="1057275"/>
            <a:ext cx="2511198" cy="45719"/>
          </a:xfrm>
          <a:prstGeom prst="rightArrow">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6" name="Metin kutusu 5">
            <a:extLst>
              <a:ext uri="{FF2B5EF4-FFF2-40B4-BE49-F238E27FC236}">
                <a16:creationId xmlns:a16="http://schemas.microsoft.com/office/drawing/2014/main" id="{27D8EA4A-DBCF-2397-BD55-30BE9D91035D}"/>
              </a:ext>
            </a:extLst>
          </p:cNvPr>
          <p:cNvSpPr txBox="1"/>
          <p:nvPr/>
        </p:nvSpPr>
        <p:spPr>
          <a:xfrm>
            <a:off x="579785" y="1137622"/>
            <a:ext cx="3149074" cy="276999"/>
          </a:xfrm>
          <a:prstGeom prst="rect">
            <a:avLst/>
          </a:prstGeom>
          <a:noFill/>
        </p:spPr>
        <p:txBody>
          <a:bodyPr wrap="square" rtlCol="0">
            <a:spAutoFit/>
          </a:bodyPr>
          <a:lstStyle/>
          <a:p>
            <a:r>
              <a:rPr lang="tr-TR" sz="1200" dirty="0" err="1"/>
              <a:t>Assist</a:t>
            </a:r>
            <a:r>
              <a:rPr lang="tr-TR" sz="1200" dirty="0"/>
              <a:t>. </a:t>
            </a:r>
            <a:r>
              <a:rPr lang="tr-TR" sz="1200" dirty="0" err="1"/>
              <a:t>Prof.Dr</a:t>
            </a:r>
            <a:r>
              <a:rPr lang="tr-TR" sz="1200" dirty="0"/>
              <a:t>. Pelin GÖLCÜK MİRZA</a:t>
            </a:r>
          </a:p>
        </p:txBody>
      </p:sp>
      <p:pic>
        <p:nvPicPr>
          <p:cNvPr id="7" name="Picture 2" descr="Karabük Üniversitesi - Vikipedi">
            <a:extLst>
              <a:ext uri="{FF2B5EF4-FFF2-40B4-BE49-F238E27FC236}">
                <a16:creationId xmlns:a16="http://schemas.microsoft.com/office/drawing/2014/main" id="{E0064835-9DEC-E620-F9CB-E5482BD4769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0316" y="277472"/>
            <a:ext cx="911398" cy="6710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48360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075871" y="786658"/>
            <a:ext cx="8770571" cy="1345269"/>
          </a:xfrm>
        </p:spPr>
        <p:txBody>
          <a:bodyPr>
            <a:normAutofit fontScale="90000"/>
          </a:bodyPr>
          <a:lstStyle/>
          <a:p>
            <a:r>
              <a:rPr lang="en-GB" dirty="0"/>
              <a:t>Middle English literature (1066–1500)</a:t>
            </a:r>
            <a:endParaRPr lang="en-US" dirty="0"/>
          </a:p>
        </p:txBody>
      </p:sp>
      <p:sp>
        <p:nvSpPr>
          <p:cNvPr id="5" name="Content Placeholder 4"/>
          <p:cNvSpPr>
            <a:spLocks noGrp="1"/>
          </p:cNvSpPr>
          <p:nvPr>
            <p:ph idx="1"/>
          </p:nvPr>
        </p:nvSpPr>
        <p:spPr>
          <a:xfrm>
            <a:off x="1633828" y="2131927"/>
            <a:ext cx="9654659" cy="5091707"/>
          </a:xfrm>
        </p:spPr>
        <p:txBody>
          <a:bodyPr>
            <a:normAutofit/>
          </a:bodyPr>
          <a:lstStyle/>
          <a:p>
            <a:r>
              <a:rPr lang="en-GB" dirty="0"/>
              <a:t>Middle English lasted until the 1470s, when the Chancery Standard, a London-based form of English, became widespread and the printing press started to standardise the language. Chaucer is best known today for </a:t>
            </a:r>
            <a:r>
              <a:rPr lang="en-GB" i="1" dirty="0"/>
              <a:t>The Canterbury Tales</a:t>
            </a:r>
            <a:r>
              <a:rPr lang="en-GB" dirty="0"/>
              <a:t>. This is a collection of stories written in Middle English (mostly in verse although some are in prose), that are presented as part of a story-telling contest by a group of pilgrims as they travel together from Southwark to the shrine of St Thomas Becket at Canterbury Cathedral.</a:t>
            </a:r>
            <a:endParaRPr lang="en-US" dirty="0"/>
          </a:p>
        </p:txBody>
      </p:sp>
      <p:sp>
        <p:nvSpPr>
          <p:cNvPr id="3" name="Sağ Ok 2">
            <a:extLst>
              <a:ext uri="{FF2B5EF4-FFF2-40B4-BE49-F238E27FC236}">
                <a16:creationId xmlns:a16="http://schemas.microsoft.com/office/drawing/2014/main" id="{DF0CDF9D-B873-BD33-E3FA-DB8DD1CA0B28}"/>
              </a:ext>
            </a:extLst>
          </p:cNvPr>
          <p:cNvSpPr/>
          <p:nvPr/>
        </p:nvSpPr>
        <p:spPr>
          <a:xfrm>
            <a:off x="700088" y="1057275"/>
            <a:ext cx="2511198" cy="45719"/>
          </a:xfrm>
          <a:prstGeom prst="rightArrow">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6" name="Metin kutusu 5">
            <a:extLst>
              <a:ext uri="{FF2B5EF4-FFF2-40B4-BE49-F238E27FC236}">
                <a16:creationId xmlns:a16="http://schemas.microsoft.com/office/drawing/2014/main" id="{618848D4-E72A-9316-745F-7B73648B3B4A}"/>
              </a:ext>
            </a:extLst>
          </p:cNvPr>
          <p:cNvSpPr txBox="1"/>
          <p:nvPr/>
        </p:nvSpPr>
        <p:spPr>
          <a:xfrm>
            <a:off x="579785" y="1137622"/>
            <a:ext cx="3149074" cy="276999"/>
          </a:xfrm>
          <a:prstGeom prst="rect">
            <a:avLst/>
          </a:prstGeom>
          <a:noFill/>
        </p:spPr>
        <p:txBody>
          <a:bodyPr wrap="square" rtlCol="0">
            <a:spAutoFit/>
          </a:bodyPr>
          <a:lstStyle/>
          <a:p>
            <a:r>
              <a:rPr lang="tr-TR" sz="1200" dirty="0" err="1"/>
              <a:t>Assist</a:t>
            </a:r>
            <a:r>
              <a:rPr lang="tr-TR" sz="1200" dirty="0"/>
              <a:t>. </a:t>
            </a:r>
            <a:r>
              <a:rPr lang="tr-TR" sz="1200" dirty="0" err="1"/>
              <a:t>Prof.Dr</a:t>
            </a:r>
            <a:r>
              <a:rPr lang="tr-TR" sz="1200" dirty="0"/>
              <a:t>. Pelin GÖLCÜK MİRZA</a:t>
            </a:r>
          </a:p>
        </p:txBody>
      </p:sp>
      <p:pic>
        <p:nvPicPr>
          <p:cNvPr id="7" name="Picture 2" descr="Karabük Üniversitesi - Vikipedi">
            <a:extLst>
              <a:ext uri="{FF2B5EF4-FFF2-40B4-BE49-F238E27FC236}">
                <a16:creationId xmlns:a16="http://schemas.microsoft.com/office/drawing/2014/main" id="{FFE5ACFE-01E5-B1DE-E087-39743999C8F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0316" y="277472"/>
            <a:ext cx="911398" cy="6710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60674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1AE8336-8E6F-6B03-AA47-C39C90CB2BAD}"/>
              </a:ext>
            </a:extLst>
          </p:cNvPr>
          <p:cNvSpPr>
            <a:spLocks noGrp="1"/>
          </p:cNvSpPr>
          <p:nvPr>
            <p:ph type="title"/>
          </p:nvPr>
        </p:nvSpPr>
        <p:spPr>
          <a:xfrm>
            <a:off x="1920240" y="967007"/>
            <a:ext cx="8770571" cy="1345269"/>
          </a:xfrm>
        </p:spPr>
        <p:txBody>
          <a:bodyPr>
            <a:normAutofit fontScale="90000"/>
          </a:bodyPr>
          <a:lstStyle/>
          <a:p>
            <a:r>
              <a:rPr lang="tr-TR" dirty="0"/>
              <a:t>LITERACY IN THE MEDIEVAL ENGLAND</a:t>
            </a:r>
          </a:p>
        </p:txBody>
      </p:sp>
      <p:sp>
        <p:nvSpPr>
          <p:cNvPr id="3" name="İçerik Yer Tutucusu 2">
            <a:extLst>
              <a:ext uri="{FF2B5EF4-FFF2-40B4-BE49-F238E27FC236}">
                <a16:creationId xmlns:a16="http://schemas.microsoft.com/office/drawing/2014/main" id="{90F5A109-B83A-0F4E-D613-7677029CCA90}"/>
              </a:ext>
            </a:extLst>
          </p:cNvPr>
          <p:cNvSpPr>
            <a:spLocks noGrp="1"/>
          </p:cNvSpPr>
          <p:nvPr>
            <p:ph idx="1"/>
          </p:nvPr>
        </p:nvSpPr>
        <p:spPr/>
        <p:txBody>
          <a:bodyPr/>
          <a:lstStyle/>
          <a:p>
            <a:r>
              <a:rPr lang="tr-TR" dirty="0" err="1"/>
              <a:t>Beacuse</a:t>
            </a:r>
            <a:r>
              <a:rPr lang="tr-TR" dirty="0"/>
              <a:t> of </a:t>
            </a:r>
            <a:r>
              <a:rPr lang="tr-TR" dirty="0" err="1"/>
              <a:t>the</a:t>
            </a:r>
            <a:r>
              <a:rPr lang="tr-TR" dirty="0"/>
              <a:t> </a:t>
            </a:r>
            <a:r>
              <a:rPr lang="tr-TR" dirty="0" err="1"/>
              <a:t>scholastic</a:t>
            </a:r>
            <a:r>
              <a:rPr lang="tr-TR" dirty="0"/>
              <a:t> </a:t>
            </a:r>
            <a:r>
              <a:rPr lang="tr-TR" dirty="0" err="1"/>
              <a:t>doctrine</a:t>
            </a:r>
            <a:r>
              <a:rPr lang="tr-TR" dirty="0"/>
              <a:t> </a:t>
            </a:r>
            <a:r>
              <a:rPr lang="tr-TR" dirty="0" err="1"/>
              <a:t>dominating</a:t>
            </a:r>
            <a:r>
              <a:rPr lang="tr-TR" dirty="0"/>
              <a:t> </a:t>
            </a:r>
            <a:r>
              <a:rPr lang="tr-TR" dirty="0" err="1"/>
              <a:t>the</a:t>
            </a:r>
            <a:r>
              <a:rPr lang="tr-TR" dirty="0"/>
              <a:t> </a:t>
            </a:r>
            <a:r>
              <a:rPr lang="tr-TR" dirty="0" err="1"/>
              <a:t>age</a:t>
            </a:r>
            <a:r>
              <a:rPr lang="tr-TR" dirty="0"/>
              <a:t>, </a:t>
            </a:r>
            <a:r>
              <a:rPr lang="tr-TR" dirty="0" err="1"/>
              <a:t>education</a:t>
            </a:r>
            <a:r>
              <a:rPr lang="tr-TR" dirty="0"/>
              <a:t>, </a:t>
            </a:r>
            <a:r>
              <a:rPr lang="tr-TR" dirty="0" err="1"/>
              <a:t>learning</a:t>
            </a:r>
            <a:r>
              <a:rPr lang="tr-TR" dirty="0"/>
              <a:t> </a:t>
            </a:r>
            <a:r>
              <a:rPr lang="tr-TR" dirty="0" err="1"/>
              <a:t>and</a:t>
            </a:r>
            <a:r>
              <a:rPr lang="tr-TR" dirty="0"/>
              <a:t> </a:t>
            </a:r>
            <a:r>
              <a:rPr lang="tr-TR" dirty="0" err="1"/>
              <a:t>thus</a:t>
            </a:r>
            <a:r>
              <a:rPr lang="tr-TR" dirty="0"/>
              <a:t> </a:t>
            </a:r>
            <a:r>
              <a:rPr lang="tr-TR" dirty="0" err="1"/>
              <a:t>literacy</a:t>
            </a:r>
            <a:r>
              <a:rPr lang="tr-TR" dirty="0"/>
              <a:t> in </a:t>
            </a:r>
            <a:r>
              <a:rPr lang="tr-TR" dirty="0" err="1"/>
              <a:t>the</a:t>
            </a:r>
            <a:r>
              <a:rPr lang="tr-TR" dirty="0"/>
              <a:t> </a:t>
            </a:r>
            <a:r>
              <a:rPr lang="tr-TR" dirty="0" err="1"/>
              <a:t>Medieval</a:t>
            </a:r>
            <a:r>
              <a:rPr lang="tr-TR" dirty="0"/>
              <a:t> </a:t>
            </a:r>
            <a:r>
              <a:rPr lang="tr-TR" dirty="0" err="1"/>
              <a:t>England</a:t>
            </a:r>
            <a:r>
              <a:rPr lang="tr-TR" dirty="0"/>
              <a:t> is </a:t>
            </a:r>
            <a:r>
              <a:rPr lang="tr-TR" dirty="0" err="1"/>
              <a:t>associated</a:t>
            </a:r>
            <a:r>
              <a:rPr lang="tr-TR" dirty="0"/>
              <a:t> </a:t>
            </a:r>
            <a:r>
              <a:rPr lang="tr-TR" dirty="0" err="1"/>
              <a:t>with</a:t>
            </a:r>
            <a:r>
              <a:rPr lang="tr-TR" dirty="0"/>
              <a:t> </a:t>
            </a:r>
            <a:r>
              <a:rPr lang="tr-TR" dirty="0" err="1"/>
              <a:t>clergy</a:t>
            </a:r>
            <a:r>
              <a:rPr lang="tr-TR" dirty="0"/>
              <a:t> </a:t>
            </a:r>
            <a:r>
              <a:rPr lang="tr-TR" dirty="0" err="1"/>
              <a:t>and</a:t>
            </a:r>
            <a:r>
              <a:rPr lang="tr-TR" dirty="0"/>
              <a:t> Latin </a:t>
            </a:r>
            <a:r>
              <a:rPr lang="tr-TR" dirty="0" err="1"/>
              <a:t>language</a:t>
            </a:r>
            <a:r>
              <a:rPr lang="tr-TR" dirty="0"/>
              <a:t>.</a:t>
            </a:r>
          </a:p>
          <a:p>
            <a:r>
              <a:rPr lang="tr-TR" dirty="0" err="1"/>
              <a:t>The</a:t>
            </a:r>
            <a:r>
              <a:rPr lang="tr-TR" dirty="0"/>
              <a:t> </a:t>
            </a:r>
            <a:r>
              <a:rPr lang="tr-TR" dirty="0" err="1"/>
              <a:t>language</a:t>
            </a:r>
            <a:r>
              <a:rPr lang="tr-TR" dirty="0"/>
              <a:t> of </a:t>
            </a:r>
            <a:r>
              <a:rPr lang="tr-TR" dirty="0" err="1"/>
              <a:t>the</a:t>
            </a:r>
            <a:r>
              <a:rPr lang="tr-TR" dirty="0"/>
              <a:t> </a:t>
            </a:r>
            <a:r>
              <a:rPr lang="tr-TR" dirty="0" err="1"/>
              <a:t>court</a:t>
            </a:r>
            <a:r>
              <a:rPr lang="tr-TR" dirty="0"/>
              <a:t> </a:t>
            </a:r>
            <a:r>
              <a:rPr lang="tr-TR" dirty="0" err="1"/>
              <a:t>and</a:t>
            </a:r>
            <a:r>
              <a:rPr lang="tr-TR" dirty="0"/>
              <a:t> </a:t>
            </a:r>
            <a:r>
              <a:rPr lang="tr-TR" dirty="0" err="1"/>
              <a:t>judicial</a:t>
            </a:r>
            <a:r>
              <a:rPr lang="tr-TR" dirty="0"/>
              <a:t> </a:t>
            </a:r>
            <a:r>
              <a:rPr lang="tr-TR" dirty="0" err="1"/>
              <a:t>system</a:t>
            </a:r>
            <a:r>
              <a:rPr lang="tr-TR" dirty="0"/>
              <a:t> </a:t>
            </a:r>
            <a:r>
              <a:rPr lang="tr-TR" dirty="0" err="1"/>
              <a:t>was</a:t>
            </a:r>
            <a:r>
              <a:rPr lang="tr-TR" dirty="0"/>
              <a:t> French.</a:t>
            </a:r>
          </a:p>
          <a:p>
            <a:r>
              <a:rPr lang="tr-TR" dirty="0"/>
              <a:t>English </a:t>
            </a:r>
            <a:r>
              <a:rPr lang="tr-TR" dirty="0" err="1"/>
              <a:t>for</a:t>
            </a:r>
            <a:r>
              <a:rPr lang="tr-TR" dirty="0"/>
              <a:t> </a:t>
            </a:r>
            <a:r>
              <a:rPr lang="tr-TR" dirty="0" err="1"/>
              <a:t>the</a:t>
            </a:r>
            <a:r>
              <a:rPr lang="tr-TR" dirty="0"/>
              <a:t> </a:t>
            </a:r>
            <a:r>
              <a:rPr lang="tr-TR" dirty="0" err="1"/>
              <a:t>peasants</a:t>
            </a:r>
            <a:endParaRPr lang="tr-TR" dirty="0"/>
          </a:p>
        </p:txBody>
      </p:sp>
      <p:sp>
        <p:nvSpPr>
          <p:cNvPr id="4" name="Alt Bilgi Yer Tutucusu 3">
            <a:extLst>
              <a:ext uri="{FF2B5EF4-FFF2-40B4-BE49-F238E27FC236}">
                <a16:creationId xmlns:a16="http://schemas.microsoft.com/office/drawing/2014/main" id="{12730766-5E66-8BFA-9DDC-E885B5A9A64C}"/>
              </a:ext>
            </a:extLst>
          </p:cNvPr>
          <p:cNvSpPr>
            <a:spLocks noGrp="1"/>
          </p:cNvSpPr>
          <p:nvPr>
            <p:ph type="ftr" sz="quarter" idx="11"/>
          </p:nvPr>
        </p:nvSpPr>
        <p:spPr/>
        <p:txBody>
          <a:bodyPr/>
          <a:lstStyle/>
          <a:p>
            <a:endParaRPr lang="en-US" dirty="0"/>
          </a:p>
        </p:txBody>
      </p:sp>
      <p:sp>
        <p:nvSpPr>
          <p:cNvPr id="5" name="Sağ Ok 4">
            <a:extLst>
              <a:ext uri="{FF2B5EF4-FFF2-40B4-BE49-F238E27FC236}">
                <a16:creationId xmlns:a16="http://schemas.microsoft.com/office/drawing/2014/main" id="{D14CB115-F380-3B55-0F75-0D6605597659}"/>
              </a:ext>
            </a:extLst>
          </p:cNvPr>
          <p:cNvSpPr/>
          <p:nvPr/>
        </p:nvSpPr>
        <p:spPr>
          <a:xfrm>
            <a:off x="700088" y="1057275"/>
            <a:ext cx="2511198" cy="45719"/>
          </a:xfrm>
          <a:prstGeom prst="rightArrow">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6" name="Metin kutusu 5">
            <a:extLst>
              <a:ext uri="{FF2B5EF4-FFF2-40B4-BE49-F238E27FC236}">
                <a16:creationId xmlns:a16="http://schemas.microsoft.com/office/drawing/2014/main" id="{E25ECBF3-D4F7-3FFE-60CE-5AD021682AAE}"/>
              </a:ext>
            </a:extLst>
          </p:cNvPr>
          <p:cNvSpPr txBox="1"/>
          <p:nvPr/>
        </p:nvSpPr>
        <p:spPr>
          <a:xfrm>
            <a:off x="579785" y="1137622"/>
            <a:ext cx="3149074" cy="276999"/>
          </a:xfrm>
          <a:prstGeom prst="rect">
            <a:avLst/>
          </a:prstGeom>
          <a:noFill/>
        </p:spPr>
        <p:txBody>
          <a:bodyPr wrap="square" rtlCol="0">
            <a:spAutoFit/>
          </a:bodyPr>
          <a:lstStyle/>
          <a:p>
            <a:r>
              <a:rPr lang="tr-TR" sz="1200" dirty="0" err="1"/>
              <a:t>Assist</a:t>
            </a:r>
            <a:r>
              <a:rPr lang="tr-TR" sz="1200" dirty="0"/>
              <a:t>. </a:t>
            </a:r>
            <a:r>
              <a:rPr lang="tr-TR" sz="1200" dirty="0" err="1"/>
              <a:t>Prof.Dr</a:t>
            </a:r>
            <a:r>
              <a:rPr lang="tr-TR" sz="1200" dirty="0"/>
              <a:t>. Pelin GÖLCÜK MİRZA</a:t>
            </a:r>
          </a:p>
        </p:txBody>
      </p:sp>
      <p:pic>
        <p:nvPicPr>
          <p:cNvPr id="7" name="Picture 2" descr="Karabük Üniversitesi - Vikipedi">
            <a:extLst>
              <a:ext uri="{FF2B5EF4-FFF2-40B4-BE49-F238E27FC236}">
                <a16:creationId xmlns:a16="http://schemas.microsoft.com/office/drawing/2014/main" id="{A0CD9216-E187-EA22-26E7-094181744D7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0316" y="277472"/>
            <a:ext cx="911398" cy="6710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29286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7423A0F-5020-FC74-9F65-EF0C952B7EE9}"/>
              </a:ext>
            </a:extLst>
          </p:cNvPr>
          <p:cNvSpPr>
            <a:spLocks noGrp="1"/>
          </p:cNvSpPr>
          <p:nvPr>
            <p:ph type="title"/>
          </p:nvPr>
        </p:nvSpPr>
        <p:spPr>
          <a:xfrm>
            <a:off x="2877503" y="760297"/>
            <a:ext cx="8770571" cy="1345269"/>
          </a:xfrm>
        </p:spPr>
        <p:txBody>
          <a:bodyPr/>
          <a:lstStyle/>
          <a:p>
            <a:r>
              <a:rPr dirty="0"/>
              <a:t>Literacy in Medieval England</a:t>
            </a:r>
          </a:p>
        </p:txBody>
      </p:sp>
      <p:sp>
        <p:nvSpPr>
          <p:cNvPr id="3" name="İçerik Yer Tutucusu 2">
            <a:extLst>
              <a:ext uri="{FF2B5EF4-FFF2-40B4-BE49-F238E27FC236}">
                <a16:creationId xmlns:a16="http://schemas.microsoft.com/office/drawing/2014/main" id="{833C6B9A-CB69-35DB-72D4-4AFAE24FB4C5}"/>
              </a:ext>
            </a:extLst>
          </p:cNvPr>
          <p:cNvSpPr>
            <a:spLocks noGrp="1"/>
          </p:cNvSpPr>
          <p:nvPr>
            <p:ph idx="1"/>
          </p:nvPr>
        </p:nvSpPr>
        <p:spPr/>
        <p:txBody>
          <a:bodyPr>
            <a:normAutofit fontScale="70000" lnSpcReduction="20000"/>
          </a:bodyPr>
          <a:lstStyle/>
          <a:p>
            <a:r>
              <a:rPr dirty="0"/>
              <a:t>Literacy during the medieval period was largely confined to the clergy and the elite. The Church played a central role in education, and Latin was the language of scholarship:</a:t>
            </a:r>
          </a:p>
          <a:p>
            <a:r>
              <a:rPr dirty="0"/>
              <a:t>- Clergy and Latin: The clergy were the primary literate class, responsible for copying manuscripts and preserving knowledge.</a:t>
            </a:r>
          </a:p>
          <a:p>
            <a:r>
              <a:rPr dirty="0"/>
              <a:t>- French and the Nobility: The Norman influence meant that French was the language of the court and legal documents.</a:t>
            </a:r>
          </a:p>
          <a:p>
            <a:r>
              <a:rPr dirty="0"/>
              <a:t>- English for the Commoners: English was spoken by the lower classes, and over time, it evolved to become the dominant language of the country.</a:t>
            </a:r>
          </a:p>
          <a:p>
            <a:endParaRPr dirty="0"/>
          </a:p>
          <a:p>
            <a:r>
              <a:rPr dirty="0"/>
              <a:t>Medieval literature often reflects these linguistic divides, with works like The Canterbury Tales</a:t>
            </a:r>
            <a:r>
              <a:rPr lang="tr-TR" dirty="0"/>
              <a:t> </a:t>
            </a:r>
            <a:r>
              <a:rPr lang="tr-TR" dirty="0" err="1"/>
              <a:t>mirroring</a:t>
            </a:r>
            <a:r>
              <a:rPr dirty="0"/>
              <a:t> the diverse voices of the time.</a:t>
            </a:r>
          </a:p>
        </p:txBody>
      </p:sp>
      <p:sp>
        <p:nvSpPr>
          <p:cNvPr id="4" name="Alt Bilgi Yer Tutucusu 3">
            <a:extLst>
              <a:ext uri="{FF2B5EF4-FFF2-40B4-BE49-F238E27FC236}">
                <a16:creationId xmlns:a16="http://schemas.microsoft.com/office/drawing/2014/main" id="{EB519518-387F-C007-236D-543A44DB9518}"/>
              </a:ext>
            </a:extLst>
          </p:cNvPr>
          <p:cNvSpPr>
            <a:spLocks noGrp="1"/>
          </p:cNvSpPr>
          <p:nvPr>
            <p:ph type="ftr" sz="quarter" idx="11"/>
          </p:nvPr>
        </p:nvSpPr>
        <p:spPr/>
        <p:txBody>
          <a:bodyPr/>
          <a:lstStyle/>
          <a:p>
            <a:endParaRPr lang="en-US" dirty="0"/>
          </a:p>
        </p:txBody>
      </p:sp>
      <p:sp>
        <p:nvSpPr>
          <p:cNvPr id="5" name="Sağ Ok 4">
            <a:extLst>
              <a:ext uri="{FF2B5EF4-FFF2-40B4-BE49-F238E27FC236}">
                <a16:creationId xmlns:a16="http://schemas.microsoft.com/office/drawing/2014/main" id="{58AF4D5C-28F3-F4F0-6E3B-62EA865CB3CE}"/>
              </a:ext>
            </a:extLst>
          </p:cNvPr>
          <p:cNvSpPr/>
          <p:nvPr/>
        </p:nvSpPr>
        <p:spPr>
          <a:xfrm>
            <a:off x="700088" y="1057275"/>
            <a:ext cx="2511198" cy="45719"/>
          </a:xfrm>
          <a:prstGeom prst="rightArrow">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6" name="Metin kutusu 5">
            <a:extLst>
              <a:ext uri="{FF2B5EF4-FFF2-40B4-BE49-F238E27FC236}">
                <a16:creationId xmlns:a16="http://schemas.microsoft.com/office/drawing/2014/main" id="{9D795606-37F4-9A04-CF89-53D79F95D544}"/>
              </a:ext>
            </a:extLst>
          </p:cNvPr>
          <p:cNvSpPr txBox="1"/>
          <p:nvPr/>
        </p:nvSpPr>
        <p:spPr>
          <a:xfrm>
            <a:off x="579785" y="1137622"/>
            <a:ext cx="3149074" cy="276999"/>
          </a:xfrm>
          <a:prstGeom prst="rect">
            <a:avLst/>
          </a:prstGeom>
          <a:noFill/>
        </p:spPr>
        <p:txBody>
          <a:bodyPr wrap="square" rtlCol="0">
            <a:spAutoFit/>
          </a:bodyPr>
          <a:lstStyle/>
          <a:p>
            <a:r>
              <a:rPr lang="tr-TR" sz="1200" dirty="0" err="1"/>
              <a:t>Assist</a:t>
            </a:r>
            <a:r>
              <a:rPr lang="tr-TR" sz="1200" dirty="0"/>
              <a:t>. </a:t>
            </a:r>
            <a:r>
              <a:rPr lang="tr-TR" sz="1200" dirty="0" err="1"/>
              <a:t>Prof.Dr</a:t>
            </a:r>
            <a:r>
              <a:rPr lang="tr-TR" sz="1200" dirty="0"/>
              <a:t>. Pelin GÖLCÜK MİRZA</a:t>
            </a:r>
          </a:p>
        </p:txBody>
      </p:sp>
      <p:pic>
        <p:nvPicPr>
          <p:cNvPr id="7" name="Picture 2" descr="Karabük Üniversitesi - Vikipedi">
            <a:extLst>
              <a:ext uri="{FF2B5EF4-FFF2-40B4-BE49-F238E27FC236}">
                <a16:creationId xmlns:a16="http://schemas.microsoft.com/office/drawing/2014/main" id="{E8E347EC-2241-0486-FD20-7E40BFE7C5D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0316" y="277472"/>
            <a:ext cx="911398" cy="6710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207260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ED4B53C-AE9F-0BDD-34CB-F8669A4915B1}"/>
              </a:ext>
            </a:extLst>
          </p:cNvPr>
          <p:cNvSpPr>
            <a:spLocks noGrp="1"/>
          </p:cNvSpPr>
          <p:nvPr>
            <p:ph type="title"/>
          </p:nvPr>
        </p:nvSpPr>
        <p:spPr>
          <a:xfrm>
            <a:off x="2706052" y="894220"/>
            <a:ext cx="8770571" cy="1345269"/>
          </a:xfrm>
        </p:spPr>
        <p:txBody>
          <a:bodyPr/>
          <a:lstStyle/>
          <a:p>
            <a:r>
              <a:rPr lang="tr-TR" dirty="0" err="1"/>
              <a:t>The</a:t>
            </a:r>
            <a:r>
              <a:rPr lang="tr-TR" dirty="0"/>
              <a:t> </a:t>
            </a:r>
            <a:r>
              <a:rPr lang="tr-TR" dirty="0" err="1"/>
              <a:t>Crown</a:t>
            </a:r>
            <a:r>
              <a:rPr lang="tr-TR" dirty="0"/>
              <a:t> </a:t>
            </a:r>
            <a:r>
              <a:rPr lang="tr-TR" dirty="0" err="1"/>
              <a:t>and</a:t>
            </a:r>
            <a:r>
              <a:rPr lang="tr-TR" dirty="0"/>
              <a:t> </a:t>
            </a:r>
            <a:r>
              <a:rPr lang="tr-TR" dirty="0" err="1"/>
              <a:t>the</a:t>
            </a:r>
            <a:r>
              <a:rPr lang="tr-TR" dirty="0"/>
              <a:t> </a:t>
            </a:r>
            <a:r>
              <a:rPr lang="tr-TR" dirty="0" err="1"/>
              <a:t>Church</a:t>
            </a:r>
            <a:endParaRPr lang="tr-TR" dirty="0"/>
          </a:p>
        </p:txBody>
      </p:sp>
      <p:sp>
        <p:nvSpPr>
          <p:cNvPr id="3" name="İçerik Yer Tutucusu 2">
            <a:extLst>
              <a:ext uri="{FF2B5EF4-FFF2-40B4-BE49-F238E27FC236}">
                <a16:creationId xmlns:a16="http://schemas.microsoft.com/office/drawing/2014/main" id="{8C1C5045-A6BA-02A5-92B1-1D19A43FEE08}"/>
              </a:ext>
            </a:extLst>
          </p:cNvPr>
          <p:cNvSpPr>
            <a:spLocks noGrp="1"/>
          </p:cNvSpPr>
          <p:nvPr>
            <p:ph idx="1"/>
          </p:nvPr>
        </p:nvSpPr>
        <p:spPr/>
        <p:txBody>
          <a:bodyPr/>
          <a:lstStyle/>
          <a:p>
            <a:r>
              <a:rPr lang="tr-TR" dirty="0" err="1"/>
              <a:t>The</a:t>
            </a:r>
            <a:r>
              <a:rPr lang="tr-TR" dirty="0"/>
              <a:t> </a:t>
            </a:r>
            <a:r>
              <a:rPr lang="tr-TR" dirty="0" err="1"/>
              <a:t>relationship</a:t>
            </a:r>
            <a:r>
              <a:rPr lang="tr-TR" dirty="0"/>
              <a:t> </a:t>
            </a:r>
            <a:r>
              <a:rPr lang="tr-TR" dirty="0" err="1"/>
              <a:t>between</a:t>
            </a:r>
            <a:r>
              <a:rPr lang="tr-TR" dirty="0"/>
              <a:t> </a:t>
            </a:r>
            <a:r>
              <a:rPr lang="tr-TR" dirty="0" err="1"/>
              <a:t>Christianity</a:t>
            </a:r>
            <a:r>
              <a:rPr lang="tr-TR" dirty="0"/>
              <a:t> </a:t>
            </a:r>
            <a:r>
              <a:rPr lang="tr-TR" dirty="0" err="1"/>
              <a:t>and</a:t>
            </a:r>
            <a:r>
              <a:rPr lang="tr-TR" dirty="0"/>
              <a:t> </a:t>
            </a:r>
            <a:r>
              <a:rPr lang="tr-TR" dirty="0" err="1"/>
              <a:t>Kingdom</a:t>
            </a:r>
            <a:r>
              <a:rPr lang="tr-TR" dirty="0"/>
              <a:t> </a:t>
            </a:r>
            <a:r>
              <a:rPr lang="tr-TR" dirty="0" err="1"/>
              <a:t>identified</a:t>
            </a:r>
            <a:r>
              <a:rPr lang="tr-TR" dirty="0"/>
              <a:t> </a:t>
            </a:r>
            <a:r>
              <a:rPr lang="tr-TR" dirty="0" err="1"/>
              <a:t>the</a:t>
            </a:r>
            <a:r>
              <a:rPr lang="tr-TR" dirty="0"/>
              <a:t> </a:t>
            </a:r>
            <a:r>
              <a:rPr lang="tr-TR" dirty="0" err="1"/>
              <a:t>patterns</a:t>
            </a:r>
            <a:r>
              <a:rPr lang="tr-TR" dirty="0"/>
              <a:t> of </a:t>
            </a:r>
            <a:r>
              <a:rPr lang="tr-TR" dirty="0" err="1"/>
              <a:t>Christendom</a:t>
            </a:r>
            <a:r>
              <a:rPr lang="tr-TR" dirty="0"/>
              <a:t> </a:t>
            </a:r>
            <a:r>
              <a:rPr lang="tr-TR" dirty="0" err="1"/>
              <a:t>practices</a:t>
            </a:r>
            <a:r>
              <a:rPr lang="tr-TR" dirty="0"/>
              <a:t>. </a:t>
            </a:r>
            <a:r>
              <a:rPr lang="tr-TR" dirty="0" err="1"/>
              <a:t>By</a:t>
            </a:r>
            <a:r>
              <a:rPr lang="tr-TR" dirty="0"/>
              <a:t> </a:t>
            </a:r>
            <a:r>
              <a:rPr lang="tr-TR" dirty="0" err="1"/>
              <a:t>the</a:t>
            </a:r>
            <a:r>
              <a:rPr lang="tr-TR" dirty="0"/>
              <a:t> </a:t>
            </a:r>
            <a:r>
              <a:rPr lang="tr-TR" dirty="0" err="1"/>
              <a:t>year</a:t>
            </a:r>
            <a:r>
              <a:rPr lang="tr-TR" dirty="0"/>
              <a:t> 1200, </a:t>
            </a:r>
            <a:r>
              <a:rPr lang="tr-TR" dirty="0" err="1"/>
              <a:t>most</a:t>
            </a:r>
            <a:r>
              <a:rPr lang="tr-TR" dirty="0"/>
              <a:t> of </a:t>
            </a:r>
            <a:r>
              <a:rPr lang="tr-TR" dirty="0" err="1"/>
              <a:t>England</a:t>
            </a:r>
            <a:r>
              <a:rPr lang="tr-TR" dirty="0"/>
              <a:t> had </a:t>
            </a:r>
            <a:r>
              <a:rPr lang="tr-TR" dirty="0" err="1"/>
              <a:t>been</a:t>
            </a:r>
            <a:r>
              <a:rPr lang="tr-TR" dirty="0"/>
              <a:t> </a:t>
            </a:r>
            <a:r>
              <a:rPr lang="tr-TR" dirty="0" err="1"/>
              <a:t>Christian</a:t>
            </a:r>
            <a:r>
              <a:rPr lang="tr-TR" dirty="0"/>
              <a:t> </a:t>
            </a:r>
            <a:r>
              <a:rPr lang="tr-TR" dirty="0" err="1"/>
              <a:t>territory</a:t>
            </a:r>
            <a:r>
              <a:rPr lang="tr-TR" dirty="0"/>
              <a:t> </a:t>
            </a:r>
            <a:r>
              <a:rPr lang="tr-TR" dirty="0" err="1"/>
              <a:t>for</a:t>
            </a:r>
            <a:r>
              <a:rPr lang="tr-TR" dirty="0"/>
              <a:t> </a:t>
            </a:r>
            <a:r>
              <a:rPr lang="tr-TR" dirty="0" err="1"/>
              <a:t>half</a:t>
            </a:r>
            <a:r>
              <a:rPr lang="tr-TR" dirty="0"/>
              <a:t> a </a:t>
            </a:r>
            <a:r>
              <a:rPr lang="tr-TR" dirty="0" err="1"/>
              <a:t>millenium</a:t>
            </a:r>
            <a:r>
              <a:rPr lang="tr-TR" dirty="0"/>
              <a:t>. </a:t>
            </a:r>
            <a:r>
              <a:rPr lang="tr-TR" dirty="0" err="1"/>
              <a:t>Chritian</a:t>
            </a:r>
            <a:r>
              <a:rPr lang="tr-TR" dirty="0"/>
              <a:t> </a:t>
            </a:r>
            <a:r>
              <a:rPr lang="tr-TR" dirty="0" err="1"/>
              <a:t>beliefs</a:t>
            </a:r>
            <a:r>
              <a:rPr lang="tr-TR" dirty="0"/>
              <a:t> </a:t>
            </a:r>
            <a:r>
              <a:rPr lang="tr-TR" dirty="0" err="1"/>
              <a:t>and</a:t>
            </a:r>
            <a:r>
              <a:rPr lang="tr-TR" dirty="0"/>
              <a:t> </a:t>
            </a:r>
            <a:r>
              <a:rPr lang="tr-TR" dirty="0" err="1"/>
              <a:t>Christian</a:t>
            </a:r>
            <a:r>
              <a:rPr lang="tr-TR" dirty="0"/>
              <a:t> </a:t>
            </a:r>
            <a:r>
              <a:rPr lang="tr-TR" dirty="0" err="1"/>
              <a:t>manners</a:t>
            </a:r>
            <a:r>
              <a:rPr lang="tr-TR" dirty="0"/>
              <a:t> </a:t>
            </a:r>
            <a:r>
              <a:rPr lang="tr-TR" dirty="0" err="1"/>
              <a:t>shaped</a:t>
            </a:r>
            <a:r>
              <a:rPr lang="tr-TR" dirty="0"/>
              <a:t> </a:t>
            </a:r>
            <a:r>
              <a:rPr lang="tr-TR" dirty="0" err="1"/>
              <a:t>all</a:t>
            </a:r>
            <a:r>
              <a:rPr lang="tr-TR" dirty="0"/>
              <a:t> </a:t>
            </a:r>
            <a:r>
              <a:rPr lang="tr-TR" dirty="0" err="1"/>
              <a:t>the</a:t>
            </a:r>
            <a:r>
              <a:rPr lang="tr-TR" dirty="0"/>
              <a:t> </a:t>
            </a:r>
            <a:r>
              <a:rPr lang="tr-TR" dirty="0" err="1"/>
              <a:t>institutions</a:t>
            </a:r>
            <a:r>
              <a:rPr lang="tr-TR" dirty="0"/>
              <a:t> </a:t>
            </a:r>
            <a:r>
              <a:rPr lang="tr-TR" dirty="0" err="1"/>
              <a:t>and</a:t>
            </a:r>
            <a:r>
              <a:rPr lang="tr-TR" dirty="0"/>
              <a:t> </a:t>
            </a:r>
            <a:r>
              <a:rPr lang="tr-TR" dirty="0" err="1"/>
              <a:t>defined</a:t>
            </a:r>
            <a:r>
              <a:rPr lang="tr-TR" dirty="0"/>
              <a:t> </a:t>
            </a:r>
            <a:r>
              <a:rPr lang="tr-TR" dirty="0" err="1"/>
              <a:t>their</a:t>
            </a:r>
            <a:r>
              <a:rPr lang="tr-TR" dirty="0"/>
              <a:t> </a:t>
            </a:r>
            <a:r>
              <a:rPr lang="tr-TR" dirty="0" err="1"/>
              <a:t>identity</a:t>
            </a:r>
            <a:r>
              <a:rPr lang="tr-TR" dirty="0"/>
              <a:t>. </a:t>
            </a:r>
            <a:r>
              <a:rPr lang="tr-TR" dirty="0" err="1"/>
              <a:t>Everyone</a:t>
            </a:r>
            <a:r>
              <a:rPr lang="tr-TR" dirty="0"/>
              <a:t> </a:t>
            </a:r>
            <a:r>
              <a:rPr lang="tr-TR" dirty="0" err="1"/>
              <a:t>was</a:t>
            </a:r>
            <a:r>
              <a:rPr lang="tr-TR" dirty="0"/>
              <a:t> </a:t>
            </a:r>
            <a:r>
              <a:rPr lang="tr-TR" dirty="0" err="1"/>
              <a:t>subscribed</a:t>
            </a:r>
            <a:r>
              <a:rPr lang="tr-TR" dirty="0"/>
              <a:t> </a:t>
            </a:r>
            <a:r>
              <a:rPr lang="tr-TR" dirty="0" err="1"/>
              <a:t>to</a:t>
            </a:r>
            <a:r>
              <a:rPr lang="tr-TR" dirty="0"/>
              <a:t> </a:t>
            </a:r>
            <a:r>
              <a:rPr lang="tr-TR" dirty="0" err="1"/>
              <a:t>very</a:t>
            </a:r>
            <a:r>
              <a:rPr lang="tr-TR" dirty="0"/>
              <a:t> </a:t>
            </a:r>
            <a:r>
              <a:rPr lang="tr-TR" dirty="0" err="1"/>
              <a:t>well</a:t>
            </a:r>
            <a:r>
              <a:rPr lang="tr-TR" dirty="0"/>
              <a:t> </a:t>
            </a:r>
            <a:r>
              <a:rPr lang="tr-TR" dirty="0" err="1"/>
              <a:t>known</a:t>
            </a:r>
            <a:r>
              <a:rPr lang="tr-TR" dirty="0"/>
              <a:t> </a:t>
            </a:r>
            <a:r>
              <a:rPr lang="tr-TR" dirty="0" err="1"/>
              <a:t>during</a:t>
            </a:r>
            <a:r>
              <a:rPr lang="tr-TR" dirty="0"/>
              <a:t> </a:t>
            </a:r>
            <a:r>
              <a:rPr lang="tr-TR" dirty="0" err="1"/>
              <a:t>the</a:t>
            </a:r>
            <a:r>
              <a:rPr lang="tr-TR" dirty="0"/>
              <a:t> </a:t>
            </a:r>
            <a:r>
              <a:rPr lang="tr-TR" dirty="0" err="1"/>
              <a:t>middle</a:t>
            </a:r>
            <a:r>
              <a:rPr lang="tr-TR" dirty="0"/>
              <a:t> </a:t>
            </a:r>
            <a:r>
              <a:rPr lang="tr-TR" dirty="0" err="1"/>
              <a:t>ages</a:t>
            </a:r>
            <a:r>
              <a:rPr lang="tr-TR" dirty="0"/>
              <a:t> </a:t>
            </a:r>
            <a:r>
              <a:rPr lang="tr-TR" dirty="0" err="1"/>
              <a:t>that</a:t>
            </a:r>
            <a:r>
              <a:rPr lang="tr-TR" dirty="0"/>
              <a:t> a king </a:t>
            </a:r>
            <a:r>
              <a:rPr lang="tr-TR" dirty="0" err="1"/>
              <a:t>desire</a:t>
            </a:r>
            <a:r>
              <a:rPr lang="tr-TR" dirty="0"/>
              <a:t> </a:t>
            </a:r>
            <a:r>
              <a:rPr lang="tr-TR" dirty="0" err="1"/>
              <a:t>was</a:t>
            </a:r>
            <a:r>
              <a:rPr lang="tr-TR" dirty="0"/>
              <a:t> </a:t>
            </a:r>
            <a:r>
              <a:rPr lang="tr-TR" dirty="0" err="1"/>
              <a:t>always</a:t>
            </a:r>
            <a:r>
              <a:rPr lang="tr-TR" dirty="0"/>
              <a:t> </a:t>
            </a:r>
            <a:r>
              <a:rPr lang="tr-TR" dirty="0" err="1"/>
              <a:t>to</a:t>
            </a:r>
            <a:r>
              <a:rPr lang="tr-TR" dirty="0"/>
              <a:t> </a:t>
            </a:r>
            <a:r>
              <a:rPr lang="tr-TR" dirty="0" err="1"/>
              <a:t>protect</a:t>
            </a:r>
            <a:r>
              <a:rPr lang="tr-TR" dirty="0"/>
              <a:t> </a:t>
            </a:r>
            <a:r>
              <a:rPr lang="tr-TR" dirty="0" err="1"/>
              <a:t>and</a:t>
            </a:r>
            <a:r>
              <a:rPr lang="tr-TR" dirty="0"/>
              <a:t> </a:t>
            </a:r>
            <a:r>
              <a:rPr lang="tr-TR" dirty="0" err="1"/>
              <a:t>improve</a:t>
            </a:r>
            <a:r>
              <a:rPr lang="tr-TR" dirty="0"/>
              <a:t> </a:t>
            </a:r>
            <a:r>
              <a:rPr lang="tr-TR" dirty="0" err="1"/>
              <a:t>the</a:t>
            </a:r>
            <a:r>
              <a:rPr lang="tr-TR" dirty="0"/>
              <a:t> </a:t>
            </a:r>
            <a:r>
              <a:rPr lang="tr-TR" dirty="0" err="1"/>
              <a:t>aims</a:t>
            </a:r>
            <a:r>
              <a:rPr lang="tr-TR" dirty="0"/>
              <a:t> </a:t>
            </a:r>
            <a:r>
              <a:rPr lang="tr-TR" dirty="0" err="1"/>
              <a:t>and</a:t>
            </a:r>
            <a:r>
              <a:rPr lang="tr-TR" dirty="0"/>
              <a:t> </a:t>
            </a:r>
            <a:r>
              <a:rPr lang="tr-TR" dirty="0" err="1"/>
              <a:t>staff</a:t>
            </a:r>
            <a:r>
              <a:rPr lang="tr-TR" dirty="0"/>
              <a:t> of </a:t>
            </a:r>
            <a:r>
              <a:rPr lang="tr-TR" dirty="0" err="1"/>
              <a:t>the</a:t>
            </a:r>
            <a:r>
              <a:rPr lang="tr-TR" dirty="0"/>
              <a:t> </a:t>
            </a:r>
            <a:r>
              <a:rPr lang="tr-TR" dirty="0" err="1"/>
              <a:t>church</a:t>
            </a:r>
            <a:r>
              <a:rPr lang="tr-TR" dirty="0"/>
              <a:t> (Horrox,293). </a:t>
            </a:r>
            <a:r>
              <a:rPr lang="tr-TR" dirty="0" err="1"/>
              <a:t>However</a:t>
            </a:r>
            <a:r>
              <a:rPr lang="tr-TR" dirty="0"/>
              <a:t>, </a:t>
            </a:r>
            <a:r>
              <a:rPr lang="tr-TR" dirty="0" err="1"/>
              <a:t>this</a:t>
            </a:r>
            <a:r>
              <a:rPr lang="tr-TR" dirty="0"/>
              <a:t> </a:t>
            </a:r>
            <a:r>
              <a:rPr lang="tr-TR" dirty="0" err="1"/>
              <a:t>created</a:t>
            </a:r>
            <a:r>
              <a:rPr lang="tr-TR" dirty="0"/>
              <a:t> a lot of </a:t>
            </a:r>
            <a:r>
              <a:rPr lang="tr-TR" dirty="0" err="1"/>
              <a:t>conflicts</a:t>
            </a:r>
            <a:r>
              <a:rPr lang="tr-TR" dirty="0"/>
              <a:t> </a:t>
            </a:r>
            <a:r>
              <a:rPr lang="tr-TR" dirty="0" err="1"/>
              <a:t>and</a:t>
            </a:r>
            <a:r>
              <a:rPr lang="tr-TR" dirty="0"/>
              <a:t> </a:t>
            </a:r>
            <a:r>
              <a:rPr lang="tr-TR" dirty="0" err="1"/>
              <a:t>crises</a:t>
            </a:r>
            <a:r>
              <a:rPr lang="tr-TR" dirty="0"/>
              <a:t> </a:t>
            </a:r>
            <a:r>
              <a:rPr lang="tr-TR" dirty="0" err="1"/>
              <a:t>for</a:t>
            </a:r>
            <a:r>
              <a:rPr lang="tr-TR" dirty="0"/>
              <a:t> </a:t>
            </a:r>
            <a:r>
              <a:rPr lang="tr-TR" dirty="0" err="1"/>
              <a:t>the</a:t>
            </a:r>
            <a:r>
              <a:rPr lang="tr-TR" dirty="0"/>
              <a:t> </a:t>
            </a:r>
            <a:r>
              <a:rPr lang="tr-TR" dirty="0" err="1"/>
              <a:t>Church</a:t>
            </a:r>
            <a:r>
              <a:rPr lang="tr-TR" dirty="0"/>
              <a:t> </a:t>
            </a:r>
            <a:r>
              <a:rPr lang="tr-TR" dirty="0" err="1"/>
              <a:t>and</a:t>
            </a:r>
            <a:r>
              <a:rPr lang="tr-TR" dirty="0"/>
              <a:t> </a:t>
            </a:r>
            <a:r>
              <a:rPr lang="tr-TR" dirty="0" err="1"/>
              <a:t>the</a:t>
            </a:r>
            <a:r>
              <a:rPr lang="tr-TR" dirty="0"/>
              <a:t> </a:t>
            </a:r>
            <a:r>
              <a:rPr lang="tr-TR" dirty="0" err="1"/>
              <a:t>Crown</a:t>
            </a:r>
            <a:r>
              <a:rPr lang="tr-TR" dirty="0"/>
              <a:t>.</a:t>
            </a:r>
          </a:p>
        </p:txBody>
      </p:sp>
      <p:sp>
        <p:nvSpPr>
          <p:cNvPr id="4" name="Alt Bilgi Yer Tutucusu 3">
            <a:extLst>
              <a:ext uri="{FF2B5EF4-FFF2-40B4-BE49-F238E27FC236}">
                <a16:creationId xmlns:a16="http://schemas.microsoft.com/office/drawing/2014/main" id="{A9200201-47A5-B345-2DC8-9A7F4350324C}"/>
              </a:ext>
            </a:extLst>
          </p:cNvPr>
          <p:cNvSpPr>
            <a:spLocks noGrp="1"/>
          </p:cNvSpPr>
          <p:nvPr>
            <p:ph type="ftr" sz="quarter" idx="11"/>
          </p:nvPr>
        </p:nvSpPr>
        <p:spPr/>
        <p:txBody>
          <a:bodyPr/>
          <a:lstStyle/>
          <a:p>
            <a:endParaRPr lang="en-US" dirty="0"/>
          </a:p>
        </p:txBody>
      </p:sp>
      <p:sp>
        <p:nvSpPr>
          <p:cNvPr id="5" name="Sağ Ok 4">
            <a:extLst>
              <a:ext uri="{FF2B5EF4-FFF2-40B4-BE49-F238E27FC236}">
                <a16:creationId xmlns:a16="http://schemas.microsoft.com/office/drawing/2014/main" id="{8B011117-EF8E-C478-4D55-9BE0594C3E0A}"/>
              </a:ext>
            </a:extLst>
          </p:cNvPr>
          <p:cNvSpPr/>
          <p:nvPr/>
        </p:nvSpPr>
        <p:spPr>
          <a:xfrm>
            <a:off x="700088" y="1057275"/>
            <a:ext cx="2511198" cy="45719"/>
          </a:xfrm>
          <a:prstGeom prst="rightArrow">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6" name="Metin kutusu 5">
            <a:extLst>
              <a:ext uri="{FF2B5EF4-FFF2-40B4-BE49-F238E27FC236}">
                <a16:creationId xmlns:a16="http://schemas.microsoft.com/office/drawing/2014/main" id="{BA35FB0D-D8D0-4831-09EA-7B19ACAAB89F}"/>
              </a:ext>
            </a:extLst>
          </p:cNvPr>
          <p:cNvSpPr txBox="1"/>
          <p:nvPr/>
        </p:nvSpPr>
        <p:spPr>
          <a:xfrm>
            <a:off x="579785" y="1137622"/>
            <a:ext cx="3149074" cy="276999"/>
          </a:xfrm>
          <a:prstGeom prst="rect">
            <a:avLst/>
          </a:prstGeom>
          <a:noFill/>
        </p:spPr>
        <p:txBody>
          <a:bodyPr wrap="square" rtlCol="0">
            <a:spAutoFit/>
          </a:bodyPr>
          <a:lstStyle/>
          <a:p>
            <a:r>
              <a:rPr lang="tr-TR" sz="1200" dirty="0" err="1"/>
              <a:t>Assist</a:t>
            </a:r>
            <a:r>
              <a:rPr lang="tr-TR" sz="1200" dirty="0"/>
              <a:t>. </a:t>
            </a:r>
            <a:r>
              <a:rPr lang="tr-TR" sz="1200" dirty="0" err="1"/>
              <a:t>Prof.Dr</a:t>
            </a:r>
            <a:r>
              <a:rPr lang="tr-TR" sz="1200" dirty="0"/>
              <a:t>. Pelin GÖLCÜK MİRZA</a:t>
            </a:r>
          </a:p>
        </p:txBody>
      </p:sp>
      <p:pic>
        <p:nvPicPr>
          <p:cNvPr id="7" name="Picture 2" descr="Karabük Üniversitesi - Vikipedi">
            <a:extLst>
              <a:ext uri="{FF2B5EF4-FFF2-40B4-BE49-F238E27FC236}">
                <a16:creationId xmlns:a16="http://schemas.microsoft.com/office/drawing/2014/main" id="{98756750-2125-40D5-40C1-F064DFD874B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0316" y="277472"/>
            <a:ext cx="911398" cy="6710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67067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a:extLst>
              <a:ext uri="{FF2B5EF4-FFF2-40B4-BE49-F238E27FC236}">
                <a16:creationId xmlns:a16="http://schemas.microsoft.com/office/drawing/2014/main" id="{46AECCD6-047E-A7D2-BB36-ABEA790BEE5B}"/>
              </a:ext>
            </a:extLst>
          </p:cNvPr>
          <p:cNvSpPr>
            <a:spLocks noGrp="1" noChangeArrowheads="1"/>
          </p:cNvSpPr>
          <p:nvPr>
            <p:ph type="title"/>
          </p:nvPr>
        </p:nvSpPr>
        <p:spPr>
          <a:xfrm>
            <a:off x="2209800" y="0"/>
            <a:ext cx="7772400" cy="1143000"/>
          </a:xfrm>
        </p:spPr>
        <p:txBody>
          <a:bodyPr/>
          <a:lstStyle/>
          <a:p>
            <a:pPr eaLnBrk="1" hangingPunct="1"/>
            <a:r>
              <a:rPr lang="en-US" altLang="en-US"/>
              <a:t>The Church</a:t>
            </a:r>
          </a:p>
        </p:txBody>
      </p:sp>
      <p:sp>
        <p:nvSpPr>
          <p:cNvPr id="12291" name="Rectangle 3">
            <a:extLst>
              <a:ext uri="{FF2B5EF4-FFF2-40B4-BE49-F238E27FC236}">
                <a16:creationId xmlns:a16="http://schemas.microsoft.com/office/drawing/2014/main" id="{2330F1C0-E6BE-DF1B-AE45-9CCC95A2DB2D}"/>
              </a:ext>
            </a:extLst>
          </p:cNvPr>
          <p:cNvSpPr>
            <a:spLocks noGrp="1" noChangeArrowheads="1"/>
          </p:cNvSpPr>
          <p:nvPr>
            <p:ph type="body" sz="half" idx="1"/>
          </p:nvPr>
        </p:nvSpPr>
        <p:spPr>
          <a:xfrm>
            <a:off x="2209800" y="1371600"/>
            <a:ext cx="5257800" cy="4724400"/>
          </a:xfrm>
        </p:spPr>
        <p:txBody>
          <a:bodyPr/>
          <a:lstStyle/>
          <a:p>
            <a:pPr eaLnBrk="1" hangingPunct="1"/>
            <a:r>
              <a:rPr lang="en-US" altLang="en-US"/>
              <a:t>Provided guidance through well known precepts..</a:t>
            </a:r>
          </a:p>
          <a:p>
            <a:pPr lvl="1" eaLnBrk="1" hangingPunct="1"/>
            <a:r>
              <a:rPr lang="en-US" altLang="en-US" b="1" i="1"/>
              <a:t>Seven Deadly Sins</a:t>
            </a:r>
          </a:p>
          <a:p>
            <a:pPr lvl="2" eaLnBrk="1" hangingPunct="1"/>
            <a:r>
              <a:rPr lang="en-US" altLang="en-US"/>
              <a:t>Pride</a:t>
            </a:r>
          </a:p>
          <a:p>
            <a:pPr lvl="2" eaLnBrk="1" hangingPunct="1"/>
            <a:r>
              <a:rPr lang="en-US" altLang="en-US"/>
              <a:t>Greed</a:t>
            </a:r>
          </a:p>
          <a:p>
            <a:pPr lvl="2" eaLnBrk="1" hangingPunct="1"/>
            <a:r>
              <a:rPr lang="en-US" altLang="en-US"/>
              <a:t>Wrath</a:t>
            </a:r>
          </a:p>
          <a:p>
            <a:pPr lvl="2" eaLnBrk="1" hangingPunct="1"/>
            <a:r>
              <a:rPr lang="en-US" altLang="en-US"/>
              <a:t>Envy</a:t>
            </a:r>
          </a:p>
          <a:p>
            <a:pPr lvl="2" eaLnBrk="1" hangingPunct="1"/>
            <a:r>
              <a:rPr lang="en-US" altLang="en-US"/>
              <a:t>Gluttony</a:t>
            </a:r>
          </a:p>
          <a:p>
            <a:pPr lvl="2" eaLnBrk="1" hangingPunct="1"/>
            <a:r>
              <a:rPr lang="en-US" altLang="en-US"/>
              <a:t>Sloth</a:t>
            </a:r>
          </a:p>
          <a:p>
            <a:pPr lvl="2" eaLnBrk="1" hangingPunct="1"/>
            <a:r>
              <a:rPr lang="en-US" altLang="en-US"/>
              <a:t>Lust</a:t>
            </a:r>
          </a:p>
        </p:txBody>
      </p:sp>
      <p:sp>
        <p:nvSpPr>
          <p:cNvPr id="12292" name="Rectangle 5">
            <a:extLst>
              <a:ext uri="{FF2B5EF4-FFF2-40B4-BE49-F238E27FC236}">
                <a16:creationId xmlns:a16="http://schemas.microsoft.com/office/drawing/2014/main" id="{492256BC-BBD1-FD4A-6490-CF21D3AF769D}"/>
              </a:ext>
            </a:extLst>
          </p:cNvPr>
          <p:cNvSpPr>
            <a:spLocks noChangeArrowheads="1"/>
          </p:cNvSpPr>
          <p:nvPr/>
        </p:nvSpPr>
        <p:spPr bwMode="auto">
          <a:xfrm>
            <a:off x="5314950" y="2028826"/>
            <a:ext cx="9144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en-US" altLang="en-US" sz="2400"/>
          </a:p>
        </p:txBody>
      </p:sp>
      <p:pic>
        <p:nvPicPr>
          <p:cNvPr id="12293" name="Picture 8" descr="[Click on image to enlarge]">
            <a:hlinkClick r:id="rId3"/>
            <a:extLst>
              <a:ext uri="{FF2B5EF4-FFF2-40B4-BE49-F238E27FC236}">
                <a16:creationId xmlns:a16="http://schemas.microsoft.com/office/drawing/2014/main" id="{6EFE5065-A3C4-1144-6CF3-145FDB89E716}"/>
              </a:ext>
            </a:extLst>
          </p:cNvPr>
          <p:cNvPicPr>
            <a:picLocks noGrp="1" noChangeAspect="1" noChangeArrowheads="1"/>
          </p:cNvPicPr>
          <p:nvPr>
            <p:ph type="clipArt" sz="half" idx="2"/>
          </p:nvPr>
        </p:nvPicPr>
        <p:blipFill>
          <a:blip r:embed="rId4">
            <a:extLst>
              <a:ext uri="{28A0092B-C50C-407E-A947-70E740481C1C}">
                <a14:useLocalDpi xmlns:a14="http://schemas.microsoft.com/office/drawing/2010/main" val="0"/>
              </a:ext>
            </a:extLst>
          </a:blip>
          <a:srcRect/>
          <a:stretch>
            <a:fillRect/>
          </a:stretch>
        </p:blipFill>
        <p:spPr>
          <a:xfrm>
            <a:off x="8860972" y="1230086"/>
            <a:ext cx="2563813" cy="45720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8E88977-F148-0001-30DF-0CAB925305B6}"/>
              </a:ext>
            </a:extLst>
          </p:cNvPr>
          <p:cNvSpPr>
            <a:spLocks noGrp="1"/>
          </p:cNvSpPr>
          <p:nvPr>
            <p:ph type="title"/>
          </p:nvPr>
        </p:nvSpPr>
        <p:spPr>
          <a:xfrm>
            <a:off x="2514601" y="894220"/>
            <a:ext cx="9351868" cy="1345269"/>
          </a:xfrm>
        </p:spPr>
        <p:txBody>
          <a:bodyPr>
            <a:normAutofit/>
          </a:bodyPr>
          <a:lstStyle/>
          <a:p>
            <a:r>
              <a:rPr dirty="0"/>
              <a:t>The Crown and the Church</a:t>
            </a:r>
          </a:p>
        </p:txBody>
      </p:sp>
      <p:sp>
        <p:nvSpPr>
          <p:cNvPr id="3" name="İçerik Yer Tutucusu 2">
            <a:extLst>
              <a:ext uri="{FF2B5EF4-FFF2-40B4-BE49-F238E27FC236}">
                <a16:creationId xmlns:a16="http://schemas.microsoft.com/office/drawing/2014/main" id="{B7C10946-9B1B-0561-64AB-9E42741F41C8}"/>
              </a:ext>
            </a:extLst>
          </p:cNvPr>
          <p:cNvSpPr>
            <a:spLocks noGrp="1"/>
          </p:cNvSpPr>
          <p:nvPr>
            <p:ph idx="1"/>
          </p:nvPr>
        </p:nvSpPr>
        <p:spPr/>
        <p:txBody>
          <a:bodyPr>
            <a:normAutofit fontScale="77500" lnSpcReduction="20000"/>
          </a:bodyPr>
          <a:lstStyle/>
          <a:p>
            <a:r>
              <a:rPr dirty="0"/>
              <a:t>The relationship between the monarchy and the Church was a defining feature of medieval society. The Church held immense power, often clashing with kings over authority and governance:</a:t>
            </a:r>
          </a:p>
          <a:p>
            <a:r>
              <a:rPr dirty="0"/>
              <a:t>- </a:t>
            </a:r>
            <a:r>
              <a:rPr b="1" dirty="0"/>
              <a:t>The Investiture Controversy</a:t>
            </a:r>
            <a:r>
              <a:rPr dirty="0"/>
              <a:t>: A significant conflict over the appointment of church officials.</a:t>
            </a:r>
          </a:p>
          <a:p>
            <a:r>
              <a:rPr dirty="0"/>
              <a:t>- </a:t>
            </a:r>
            <a:r>
              <a:rPr b="1" dirty="0"/>
              <a:t>The Crusades</a:t>
            </a:r>
            <a:r>
              <a:rPr dirty="0"/>
              <a:t>: Religious wars sanctioned by the Church, supported by monarchs.</a:t>
            </a:r>
          </a:p>
          <a:p>
            <a:r>
              <a:rPr dirty="0"/>
              <a:t>- **</a:t>
            </a:r>
            <a:r>
              <a:rPr b="1" dirty="0"/>
              <a:t>The Magna Carta (1215</a:t>
            </a:r>
            <a:r>
              <a:rPr dirty="0"/>
              <a:t>)**: A document limiting the king's power, influenced by the Church's desire to protect its rights.</a:t>
            </a:r>
          </a:p>
          <a:p>
            <a:r>
              <a:rPr dirty="0"/>
              <a:t>These conflicts are reflected in medieval literature, where the Church and its representatives often play crucial roles.</a:t>
            </a:r>
          </a:p>
        </p:txBody>
      </p:sp>
      <p:sp>
        <p:nvSpPr>
          <p:cNvPr id="5" name="Sağ Ok 4">
            <a:extLst>
              <a:ext uri="{FF2B5EF4-FFF2-40B4-BE49-F238E27FC236}">
                <a16:creationId xmlns:a16="http://schemas.microsoft.com/office/drawing/2014/main" id="{23FF295A-A0B3-E15A-C639-44D12FE6A4C9}"/>
              </a:ext>
            </a:extLst>
          </p:cNvPr>
          <p:cNvSpPr/>
          <p:nvPr/>
        </p:nvSpPr>
        <p:spPr>
          <a:xfrm>
            <a:off x="700088" y="1057275"/>
            <a:ext cx="2511198" cy="45719"/>
          </a:xfrm>
          <a:prstGeom prst="rightArrow">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6" name="Metin kutusu 5">
            <a:extLst>
              <a:ext uri="{FF2B5EF4-FFF2-40B4-BE49-F238E27FC236}">
                <a16:creationId xmlns:a16="http://schemas.microsoft.com/office/drawing/2014/main" id="{7D93ADA1-78ED-26F5-9D68-A0C0787716FC}"/>
              </a:ext>
            </a:extLst>
          </p:cNvPr>
          <p:cNvSpPr txBox="1"/>
          <p:nvPr/>
        </p:nvSpPr>
        <p:spPr>
          <a:xfrm>
            <a:off x="579785" y="1137622"/>
            <a:ext cx="3149074" cy="276999"/>
          </a:xfrm>
          <a:prstGeom prst="rect">
            <a:avLst/>
          </a:prstGeom>
          <a:noFill/>
        </p:spPr>
        <p:txBody>
          <a:bodyPr wrap="square" rtlCol="0">
            <a:spAutoFit/>
          </a:bodyPr>
          <a:lstStyle/>
          <a:p>
            <a:r>
              <a:rPr lang="tr-TR" sz="1200" dirty="0" err="1"/>
              <a:t>Assist</a:t>
            </a:r>
            <a:r>
              <a:rPr lang="tr-TR" sz="1200" dirty="0"/>
              <a:t>. </a:t>
            </a:r>
            <a:r>
              <a:rPr lang="tr-TR" sz="1200" dirty="0" err="1"/>
              <a:t>Prof.Dr</a:t>
            </a:r>
            <a:r>
              <a:rPr lang="tr-TR" sz="1200" dirty="0"/>
              <a:t>. Pelin GÖLCÜK MİRZA</a:t>
            </a:r>
          </a:p>
        </p:txBody>
      </p:sp>
      <p:pic>
        <p:nvPicPr>
          <p:cNvPr id="7" name="Picture 2" descr="Karabük Üniversitesi - Vikipedi">
            <a:extLst>
              <a:ext uri="{FF2B5EF4-FFF2-40B4-BE49-F238E27FC236}">
                <a16:creationId xmlns:a16="http://schemas.microsoft.com/office/drawing/2014/main" id="{82C25C28-7E86-A169-E985-C67A885C472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0316" y="277472"/>
            <a:ext cx="911398" cy="6710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37817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lt Bilgi Yer Tutucusu 1">
            <a:extLst>
              <a:ext uri="{FF2B5EF4-FFF2-40B4-BE49-F238E27FC236}">
                <a16:creationId xmlns:a16="http://schemas.microsoft.com/office/drawing/2014/main" id="{168C2FE8-B6DC-0B86-5B6E-0484887780C8}"/>
              </a:ext>
            </a:extLst>
          </p:cNvPr>
          <p:cNvSpPr>
            <a:spLocks noGrp="1"/>
          </p:cNvSpPr>
          <p:nvPr>
            <p:ph type="ftr" sz="quarter" idx="11"/>
          </p:nvPr>
        </p:nvSpPr>
        <p:spPr/>
        <p:txBody>
          <a:bodyPr/>
          <a:lstStyle/>
          <a:p>
            <a:endParaRPr lang="en-US" dirty="0"/>
          </a:p>
        </p:txBody>
      </p:sp>
      <p:pic>
        <p:nvPicPr>
          <p:cNvPr id="1028" name="Picture 4" descr="There are seven levels in the hierarchy of the Catholic Church, starting with people and finishing with God.">
            <a:extLst>
              <a:ext uri="{FF2B5EF4-FFF2-40B4-BE49-F238E27FC236}">
                <a16:creationId xmlns:a16="http://schemas.microsoft.com/office/drawing/2014/main" id="{54C03779-10C1-2CA2-8D58-D8CA7C4C70A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77517" y="0"/>
            <a:ext cx="3636965" cy="66589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352513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71A2AE4-D34B-F2E4-7E98-A3EE1930E01E}"/>
              </a:ext>
            </a:extLst>
          </p:cNvPr>
          <p:cNvSpPr>
            <a:spLocks noGrp="1"/>
          </p:cNvSpPr>
          <p:nvPr>
            <p:ph type="title"/>
          </p:nvPr>
        </p:nvSpPr>
        <p:spPr>
          <a:xfrm>
            <a:off x="2105978" y="863652"/>
            <a:ext cx="8770571" cy="1345269"/>
          </a:xfrm>
        </p:spPr>
        <p:txBody>
          <a:bodyPr/>
          <a:lstStyle/>
          <a:p>
            <a:r>
              <a:rPr lang="tr-TR" dirty="0" err="1"/>
              <a:t>Papacy</a:t>
            </a:r>
            <a:r>
              <a:rPr lang="tr-TR" dirty="0"/>
              <a:t>, </a:t>
            </a:r>
            <a:r>
              <a:rPr lang="tr-TR" dirty="0" err="1"/>
              <a:t>the</a:t>
            </a:r>
            <a:r>
              <a:rPr lang="tr-TR" dirty="0"/>
              <a:t> </a:t>
            </a:r>
            <a:r>
              <a:rPr lang="tr-TR" dirty="0" err="1"/>
              <a:t>universal</a:t>
            </a:r>
            <a:r>
              <a:rPr lang="tr-TR" dirty="0"/>
              <a:t> </a:t>
            </a:r>
            <a:r>
              <a:rPr lang="tr-TR" dirty="0" err="1"/>
              <a:t>churchs</a:t>
            </a:r>
            <a:endParaRPr lang="tr-TR" dirty="0"/>
          </a:p>
        </p:txBody>
      </p:sp>
      <p:sp>
        <p:nvSpPr>
          <p:cNvPr id="3" name="İçerik Yer Tutucusu 2">
            <a:extLst>
              <a:ext uri="{FF2B5EF4-FFF2-40B4-BE49-F238E27FC236}">
                <a16:creationId xmlns:a16="http://schemas.microsoft.com/office/drawing/2014/main" id="{037B9303-0C63-0995-3377-C09FDF037038}"/>
              </a:ext>
            </a:extLst>
          </p:cNvPr>
          <p:cNvSpPr>
            <a:spLocks noGrp="1"/>
          </p:cNvSpPr>
          <p:nvPr>
            <p:ph idx="1"/>
          </p:nvPr>
        </p:nvSpPr>
        <p:spPr/>
        <p:txBody>
          <a:bodyPr>
            <a:normAutofit fontScale="85000" lnSpcReduction="10000"/>
          </a:bodyPr>
          <a:lstStyle/>
          <a:p>
            <a:r>
              <a:rPr lang="tr-TR" dirty="0"/>
              <a:t>Empires </a:t>
            </a:r>
            <a:r>
              <a:rPr lang="tr-TR" dirty="0" err="1"/>
              <a:t>and</a:t>
            </a:r>
            <a:r>
              <a:rPr lang="tr-TR" dirty="0"/>
              <a:t> </a:t>
            </a:r>
            <a:r>
              <a:rPr lang="tr-TR" dirty="0" err="1"/>
              <a:t>kings</a:t>
            </a:r>
            <a:r>
              <a:rPr lang="tr-TR" dirty="0"/>
              <a:t> </a:t>
            </a:r>
            <a:r>
              <a:rPr lang="tr-TR" dirty="0" err="1"/>
              <a:t>were</a:t>
            </a:r>
            <a:r>
              <a:rPr lang="tr-TR" dirty="0"/>
              <a:t> </a:t>
            </a:r>
            <a:r>
              <a:rPr lang="tr-TR" dirty="0" err="1"/>
              <a:t>supposed</a:t>
            </a:r>
            <a:r>
              <a:rPr lang="tr-TR" dirty="0"/>
              <a:t> </a:t>
            </a:r>
            <a:r>
              <a:rPr lang="tr-TR" dirty="0" err="1"/>
              <a:t>to</a:t>
            </a:r>
            <a:r>
              <a:rPr lang="tr-TR" dirty="0"/>
              <a:t> be in </a:t>
            </a:r>
            <a:r>
              <a:rPr lang="tr-TR" dirty="0" err="1"/>
              <a:t>the</a:t>
            </a:r>
            <a:r>
              <a:rPr lang="tr-TR" dirty="0"/>
              <a:t> </a:t>
            </a:r>
            <a:r>
              <a:rPr lang="tr-TR" dirty="0" err="1"/>
              <a:t>church</a:t>
            </a:r>
            <a:r>
              <a:rPr lang="tr-TR" dirty="0"/>
              <a:t>, not beside </a:t>
            </a:r>
            <a:r>
              <a:rPr lang="tr-TR" dirty="0" err="1"/>
              <a:t>or</a:t>
            </a:r>
            <a:r>
              <a:rPr lang="tr-TR" dirty="0"/>
              <a:t> </a:t>
            </a:r>
            <a:r>
              <a:rPr lang="tr-TR" dirty="0" err="1"/>
              <a:t>above</a:t>
            </a:r>
            <a:r>
              <a:rPr lang="tr-TR" dirty="0"/>
              <a:t> it (</a:t>
            </a:r>
            <a:r>
              <a:rPr lang="tr-TR" dirty="0" err="1"/>
              <a:t>Ladner</a:t>
            </a:r>
            <a:r>
              <a:rPr lang="tr-TR" dirty="0"/>
              <a:t> 406)</a:t>
            </a:r>
          </a:p>
          <a:p>
            <a:r>
              <a:rPr lang="tr-TR" dirty="0" err="1"/>
              <a:t>Brian</a:t>
            </a:r>
            <a:r>
              <a:rPr lang="tr-TR" dirty="0"/>
              <a:t> </a:t>
            </a:r>
            <a:r>
              <a:rPr lang="tr-TR" dirty="0" err="1"/>
              <a:t>Tierney</a:t>
            </a:r>
            <a:r>
              <a:rPr lang="tr-TR" dirty="0"/>
              <a:t> </a:t>
            </a:r>
            <a:r>
              <a:rPr lang="tr-TR" dirty="0" err="1"/>
              <a:t>also</a:t>
            </a:r>
            <a:r>
              <a:rPr lang="tr-TR" dirty="0"/>
              <a:t> </a:t>
            </a:r>
            <a:r>
              <a:rPr lang="tr-TR" dirty="0" err="1"/>
              <a:t>sums</a:t>
            </a:r>
            <a:r>
              <a:rPr lang="tr-TR" dirty="0"/>
              <a:t> </a:t>
            </a:r>
            <a:r>
              <a:rPr lang="tr-TR" dirty="0" err="1"/>
              <a:t>the</a:t>
            </a:r>
            <a:r>
              <a:rPr lang="tr-TR" dirty="0"/>
              <a:t> </a:t>
            </a:r>
            <a:r>
              <a:rPr lang="tr-TR" dirty="0" err="1"/>
              <a:t>conflict</a:t>
            </a:r>
            <a:r>
              <a:rPr lang="tr-TR" dirty="0"/>
              <a:t> </a:t>
            </a:r>
            <a:r>
              <a:rPr lang="tr-TR" dirty="0" err="1"/>
              <a:t>between</a:t>
            </a:r>
            <a:r>
              <a:rPr lang="tr-TR" dirty="0"/>
              <a:t> </a:t>
            </a:r>
            <a:r>
              <a:rPr lang="tr-TR" dirty="0" err="1"/>
              <a:t>the</a:t>
            </a:r>
            <a:r>
              <a:rPr lang="tr-TR" dirty="0"/>
              <a:t> </a:t>
            </a:r>
            <a:r>
              <a:rPr lang="tr-TR" dirty="0" err="1"/>
              <a:t>pope</a:t>
            </a:r>
            <a:r>
              <a:rPr lang="tr-TR" dirty="0"/>
              <a:t> </a:t>
            </a:r>
            <a:r>
              <a:rPr lang="tr-TR" dirty="0" err="1"/>
              <a:t>and</a:t>
            </a:r>
            <a:r>
              <a:rPr lang="tr-TR" dirty="0"/>
              <a:t> </a:t>
            </a:r>
            <a:r>
              <a:rPr lang="tr-TR" dirty="0" err="1"/>
              <a:t>the</a:t>
            </a:r>
            <a:r>
              <a:rPr lang="tr-TR" dirty="0"/>
              <a:t> king as </a:t>
            </a:r>
            <a:r>
              <a:rPr lang="tr-TR" dirty="0" err="1"/>
              <a:t>desire</a:t>
            </a:r>
            <a:r>
              <a:rPr lang="tr-TR" dirty="0"/>
              <a:t> </a:t>
            </a:r>
            <a:r>
              <a:rPr lang="tr-TR" dirty="0" err="1"/>
              <a:t>to</a:t>
            </a:r>
            <a:r>
              <a:rPr lang="tr-TR" dirty="0"/>
              <a:t> </a:t>
            </a:r>
            <a:r>
              <a:rPr lang="tr-TR" dirty="0" err="1"/>
              <a:t>get</a:t>
            </a:r>
            <a:r>
              <a:rPr lang="tr-TR" dirty="0"/>
              <a:t> </a:t>
            </a:r>
            <a:r>
              <a:rPr lang="tr-TR" dirty="0" err="1"/>
              <a:t>power</a:t>
            </a:r>
            <a:r>
              <a:rPr lang="tr-TR" dirty="0"/>
              <a:t> </a:t>
            </a:r>
            <a:r>
              <a:rPr lang="tr-TR" dirty="0" err="1"/>
              <a:t>to</a:t>
            </a:r>
            <a:r>
              <a:rPr lang="tr-TR" dirty="0"/>
              <a:t> </a:t>
            </a:r>
            <a:r>
              <a:rPr lang="tr-TR" dirty="0" err="1"/>
              <a:t>speak</a:t>
            </a:r>
            <a:r>
              <a:rPr lang="tr-TR" dirty="0"/>
              <a:t> </a:t>
            </a:r>
            <a:r>
              <a:rPr lang="tr-TR" dirty="0" err="1"/>
              <a:t>the</a:t>
            </a:r>
            <a:r>
              <a:rPr lang="tr-TR" dirty="0"/>
              <a:t> </a:t>
            </a:r>
            <a:r>
              <a:rPr lang="tr-TR" dirty="0" err="1"/>
              <a:t>law</a:t>
            </a:r>
            <a:r>
              <a:rPr lang="tr-TR" dirty="0"/>
              <a:t> (</a:t>
            </a:r>
            <a:r>
              <a:rPr lang="tr-TR" dirty="0" err="1"/>
              <a:t>jurisdiction</a:t>
            </a:r>
            <a:r>
              <a:rPr lang="tr-TR" dirty="0"/>
              <a:t>). </a:t>
            </a:r>
            <a:r>
              <a:rPr lang="tr-TR" dirty="0" err="1"/>
              <a:t>The</a:t>
            </a:r>
            <a:r>
              <a:rPr lang="tr-TR" dirty="0"/>
              <a:t> </a:t>
            </a:r>
            <a:r>
              <a:rPr lang="tr-TR" dirty="0" err="1"/>
              <a:t>church</a:t>
            </a:r>
            <a:r>
              <a:rPr lang="tr-TR" dirty="0"/>
              <a:t> </a:t>
            </a:r>
            <a:r>
              <a:rPr lang="tr-TR" dirty="0" err="1"/>
              <a:t>claimed</a:t>
            </a:r>
            <a:r>
              <a:rPr lang="tr-TR" dirty="0"/>
              <a:t> </a:t>
            </a:r>
            <a:r>
              <a:rPr lang="tr-TR" dirty="0" err="1"/>
              <a:t>personal</a:t>
            </a:r>
            <a:r>
              <a:rPr lang="tr-TR" dirty="0"/>
              <a:t> </a:t>
            </a:r>
            <a:r>
              <a:rPr lang="tr-TR" dirty="0" err="1"/>
              <a:t>or</a:t>
            </a:r>
            <a:r>
              <a:rPr lang="tr-TR" dirty="0"/>
              <a:t> </a:t>
            </a:r>
            <a:r>
              <a:rPr lang="tr-TR" dirty="0" err="1"/>
              <a:t>subject</a:t>
            </a:r>
            <a:r>
              <a:rPr lang="tr-TR" dirty="0"/>
              <a:t> </a:t>
            </a:r>
            <a:r>
              <a:rPr lang="tr-TR" dirty="0" err="1"/>
              <a:t>matter</a:t>
            </a:r>
            <a:r>
              <a:rPr lang="tr-TR" dirty="0"/>
              <a:t> </a:t>
            </a:r>
            <a:r>
              <a:rPr lang="tr-TR" dirty="0" err="1"/>
              <a:t>jurisdictipn</a:t>
            </a:r>
            <a:r>
              <a:rPr lang="tr-TR" dirty="0"/>
              <a:t> </a:t>
            </a:r>
            <a:r>
              <a:rPr lang="tr-TR" dirty="0" err="1"/>
              <a:t>over</a:t>
            </a:r>
            <a:r>
              <a:rPr lang="tr-TR" dirty="0"/>
              <a:t> </a:t>
            </a:r>
            <a:r>
              <a:rPr lang="tr-TR" dirty="0" err="1"/>
              <a:t>clerics</a:t>
            </a:r>
            <a:r>
              <a:rPr lang="tr-TR" dirty="0"/>
              <a:t>, </a:t>
            </a:r>
            <a:r>
              <a:rPr lang="tr-TR" dirty="0" err="1"/>
              <a:t>pilgrims</a:t>
            </a:r>
            <a:r>
              <a:rPr lang="tr-TR" dirty="0"/>
              <a:t>, </a:t>
            </a:r>
            <a:r>
              <a:rPr lang="tr-TR" dirty="0" err="1"/>
              <a:t>students</a:t>
            </a:r>
            <a:r>
              <a:rPr lang="tr-TR" dirty="0"/>
              <a:t>, </a:t>
            </a:r>
            <a:r>
              <a:rPr lang="tr-TR" dirty="0" err="1"/>
              <a:t>the</a:t>
            </a:r>
            <a:r>
              <a:rPr lang="tr-TR" dirty="0"/>
              <a:t> </a:t>
            </a:r>
            <a:r>
              <a:rPr lang="tr-TR" dirty="0" err="1"/>
              <a:t>poor</a:t>
            </a:r>
            <a:r>
              <a:rPr lang="tr-TR" dirty="0"/>
              <a:t>, </a:t>
            </a:r>
            <a:r>
              <a:rPr lang="tr-TR" dirty="0" err="1"/>
              <a:t>heretics</a:t>
            </a:r>
            <a:r>
              <a:rPr lang="tr-TR" dirty="0"/>
              <a:t>, </a:t>
            </a:r>
            <a:r>
              <a:rPr lang="tr-TR" dirty="0" err="1"/>
              <a:t>Jews</a:t>
            </a:r>
            <a:r>
              <a:rPr lang="tr-TR" dirty="0"/>
              <a:t>, </a:t>
            </a:r>
            <a:r>
              <a:rPr lang="tr-TR" dirty="0" err="1"/>
              <a:t>Muslims</a:t>
            </a:r>
            <a:r>
              <a:rPr lang="tr-TR" dirty="0"/>
              <a:t> </a:t>
            </a:r>
            <a:r>
              <a:rPr lang="tr-TR" dirty="0" err="1"/>
              <a:t>about</a:t>
            </a:r>
            <a:r>
              <a:rPr lang="tr-TR" dirty="0"/>
              <a:t> </a:t>
            </a:r>
            <a:r>
              <a:rPr lang="tr-TR" dirty="0" err="1"/>
              <a:t>ecclesiastical</a:t>
            </a:r>
            <a:r>
              <a:rPr lang="tr-TR" dirty="0"/>
              <a:t> </a:t>
            </a:r>
            <a:r>
              <a:rPr lang="tr-TR" dirty="0" err="1"/>
              <a:t>property</a:t>
            </a:r>
            <a:r>
              <a:rPr lang="tr-TR" dirty="0"/>
              <a:t>, </a:t>
            </a:r>
            <a:r>
              <a:rPr lang="tr-TR" dirty="0" err="1"/>
              <a:t>polity</a:t>
            </a:r>
            <a:r>
              <a:rPr lang="tr-TR" dirty="0"/>
              <a:t>, </a:t>
            </a:r>
            <a:r>
              <a:rPr lang="tr-TR" dirty="0" err="1"/>
              <a:t>patronage</a:t>
            </a:r>
            <a:r>
              <a:rPr lang="tr-TR" dirty="0"/>
              <a:t>, </a:t>
            </a:r>
            <a:r>
              <a:rPr lang="tr-TR" dirty="0" err="1"/>
              <a:t>sex</a:t>
            </a:r>
            <a:r>
              <a:rPr lang="tr-TR" dirty="0"/>
              <a:t>, </a:t>
            </a:r>
            <a:r>
              <a:rPr lang="tr-TR" dirty="0" err="1"/>
              <a:t>marriage</a:t>
            </a:r>
            <a:r>
              <a:rPr lang="tr-TR" dirty="0"/>
              <a:t>, </a:t>
            </a:r>
            <a:r>
              <a:rPr lang="tr-TR" dirty="0" err="1"/>
              <a:t>family</a:t>
            </a:r>
            <a:r>
              <a:rPr lang="tr-TR" dirty="0"/>
              <a:t> life, </a:t>
            </a:r>
            <a:r>
              <a:rPr lang="tr-TR" dirty="0" err="1"/>
              <a:t>education</a:t>
            </a:r>
            <a:r>
              <a:rPr lang="tr-TR" dirty="0"/>
              <a:t>, </a:t>
            </a:r>
            <a:r>
              <a:rPr lang="tr-TR" dirty="0" err="1"/>
              <a:t>and</a:t>
            </a:r>
            <a:r>
              <a:rPr lang="tr-TR" dirty="0"/>
              <a:t> </a:t>
            </a:r>
            <a:r>
              <a:rPr lang="tr-TR" dirty="0" err="1"/>
              <a:t>so</a:t>
            </a:r>
            <a:r>
              <a:rPr lang="tr-TR" dirty="0"/>
              <a:t> on. </a:t>
            </a:r>
            <a:r>
              <a:rPr lang="tr-TR" dirty="0" err="1"/>
              <a:t>The</a:t>
            </a:r>
            <a:r>
              <a:rPr lang="tr-TR" dirty="0"/>
              <a:t> </a:t>
            </a:r>
            <a:r>
              <a:rPr lang="tr-TR" dirty="0" err="1"/>
              <a:t>Popes</a:t>
            </a:r>
            <a:r>
              <a:rPr lang="tr-TR" dirty="0"/>
              <a:t> </a:t>
            </a:r>
            <a:r>
              <a:rPr lang="tr-TR" dirty="0" err="1"/>
              <a:t>began</a:t>
            </a:r>
            <a:r>
              <a:rPr lang="tr-TR" dirty="0"/>
              <a:t> </a:t>
            </a:r>
            <a:r>
              <a:rPr lang="tr-TR" dirty="0" err="1"/>
              <a:t>considering</a:t>
            </a:r>
            <a:r>
              <a:rPr lang="tr-TR" dirty="0"/>
              <a:t> </a:t>
            </a:r>
            <a:r>
              <a:rPr lang="tr-TR" dirty="0" err="1"/>
              <a:t>the</a:t>
            </a:r>
            <a:r>
              <a:rPr lang="tr-TR" dirty="0"/>
              <a:t> </a:t>
            </a:r>
            <a:r>
              <a:rPr lang="tr-TR" dirty="0" err="1"/>
              <a:t>kings</a:t>
            </a:r>
            <a:r>
              <a:rPr lang="tr-TR" dirty="0"/>
              <a:t> </a:t>
            </a:r>
            <a:r>
              <a:rPr lang="tr-TR" dirty="0" err="1"/>
              <a:t>less</a:t>
            </a:r>
            <a:r>
              <a:rPr lang="tr-TR" dirty="0"/>
              <a:t> </a:t>
            </a:r>
            <a:r>
              <a:rPr lang="tr-TR" dirty="0" err="1"/>
              <a:t>and</a:t>
            </a:r>
            <a:r>
              <a:rPr lang="tr-TR" dirty="0"/>
              <a:t> </a:t>
            </a:r>
            <a:r>
              <a:rPr lang="tr-TR" dirty="0" err="1"/>
              <a:t>less</a:t>
            </a:r>
            <a:r>
              <a:rPr lang="tr-TR" dirty="0"/>
              <a:t> as </a:t>
            </a:r>
            <a:r>
              <a:rPr lang="tr-TR" dirty="0" err="1"/>
              <a:t>functionaries</a:t>
            </a:r>
            <a:r>
              <a:rPr lang="tr-TR" dirty="0"/>
              <a:t> of </a:t>
            </a:r>
            <a:r>
              <a:rPr lang="tr-TR" dirty="0" err="1"/>
              <a:t>the</a:t>
            </a:r>
            <a:r>
              <a:rPr lang="tr-TR" dirty="0"/>
              <a:t> </a:t>
            </a:r>
            <a:r>
              <a:rPr lang="tr-TR" dirty="0" err="1"/>
              <a:t>church</a:t>
            </a:r>
            <a:r>
              <a:rPr lang="tr-TR" dirty="0"/>
              <a:t>. They </a:t>
            </a:r>
            <a:r>
              <a:rPr lang="tr-TR" dirty="0" err="1"/>
              <a:t>made</a:t>
            </a:r>
            <a:r>
              <a:rPr lang="tr-TR" dirty="0"/>
              <a:t> it </a:t>
            </a:r>
            <a:r>
              <a:rPr lang="tr-TR" dirty="0" err="1"/>
              <a:t>clear</a:t>
            </a:r>
            <a:r>
              <a:rPr lang="tr-TR" dirty="0"/>
              <a:t> </a:t>
            </a:r>
            <a:r>
              <a:rPr lang="tr-TR" dirty="0" err="1"/>
              <a:t>that</a:t>
            </a:r>
            <a:r>
              <a:rPr lang="tr-TR" dirty="0"/>
              <a:t> </a:t>
            </a:r>
            <a:r>
              <a:rPr lang="tr-TR" dirty="0" err="1"/>
              <a:t>for</a:t>
            </a:r>
            <a:r>
              <a:rPr lang="tr-TR" dirty="0"/>
              <a:t> </a:t>
            </a:r>
            <a:r>
              <a:rPr lang="tr-TR" dirty="0" err="1"/>
              <a:t>them</a:t>
            </a:r>
            <a:r>
              <a:rPr lang="tr-TR" dirty="0"/>
              <a:t> </a:t>
            </a:r>
            <a:r>
              <a:rPr lang="tr-TR" dirty="0" err="1"/>
              <a:t>rulers</a:t>
            </a:r>
            <a:r>
              <a:rPr lang="tr-TR" dirty="0"/>
              <a:t> </a:t>
            </a:r>
            <a:r>
              <a:rPr lang="tr-TR" dirty="0" err="1"/>
              <a:t>were</a:t>
            </a:r>
            <a:r>
              <a:rPr lang="tr-TR" dirty="0"/>
              <a:t> </a:t>
            </a:r>
            <a:r>
              <a:rPr lang="tr-TR" dirty="0" err="1"/>
              <a:t>simply</a:t>
            </a:r>
            <a:r>
              <a:rPr lang="tr-TR" dirty="0"/>
              <a:t> </a:t>
            </a:r>
            <a:r>
              <a:rPr lang="tr-TR" dirty="0" err="1"/>
              <a:t>the</a:t>
            </a:r>
            <a:r>
              <a:rPr lang="tr-TR" dirty="0"/>
              <a:t> </a:t>
            </a:r>
            <a:r>
              <a:rPr lang="tr-TR" dirty="0" err="1"/>
              <a:t>leaders</a:t>
            </a:r>
            <a:r>
              <a:rPr lang="tr-TR" dirty="0"/>
              <a:t> of </a:t>
            </a:r>
            <a:r>
              <a:rPr lang="tr-TR" dirty="0" err="1"/>
              <a:t>the</a:t>
            </a:r>
            <a:r>
              <a:rPr lang="tr-TR" dirty="0"/>
              <a:t> </a:t>
            </a:r>
            <a:r>
              <a:rPr lang="tr-TR" dirty="0" err="1"/>
              <a:t>peoples</a:t>
            </a:r>
            <a:r>
              <a:rPr lang="tr-TR" dirty="0"/>
              <a:t> </a:t>
            </a:r>
            <a:r>
              <a:rPr lang="tr-TR" dirty="0" err="1"/>
              <a:t>and</a:t>
            </a:r>
            <a:r>
              <a:rPr lang="tr-TR" dirty="0"/>
              <a:t> </a:t>
            </a:r>
            <a:r>
              <a:rPr lang="tr-TR" dirty="0" err="1"/>
              <a:t>holders</a:t>
            </a:r>
            <a:r>
              <a:rPr lang="tr-TR" dirty="0"/>
              <a:t> of </a:t>
            </a:r>
            <a:r>
              <a:rPr lang="tr-TR" dirty="0" err="1"/>
              <a:t>territories</a:t>
            </a:r>
            <a:r>
              <a:rPr lang="tr-TR" dirty="0"/>
              <a:t>. (Logan 409).</a:t>
            </a:r>
          </a:p>
        </p:txBody>
      </p:sp>
      <p:sp>
        <p:nvSpPr>
          <p:cNvPr id="4" name="Alt Bilgi Yer Tutucusu 3">
            <a:extLst>
              <a:ext uri="{FF2B5EF4-FFF2-40B4-BE49-F238E27FC236}">
                <a16:creationId xmlns:a16="http://schemas.microsoft.com/office/drawing/2014/main" id="{EDEEFD1A-ABEA-9AC5-04B8-B6057373DD4E}"/>
              </a:ext>
            </a:extLst>
          </p:cNvPr>
          <p:cNvSpPr>
            <a:spLocks noGrp="1"/>
          </p:cNvSpPr>
          <p:nvPr>
            <p:ph type="ftr" sz="quarter" idx="11"/>
          </p:nvPr>
        </p:nvSpPr>
        <p:spPr/>
        <p:txBody>
          <a:bodyPr/>
          <a:lstStyle/>
          <a:p>
            <a:endParaRPr lang="en-US" dirty="0"/>
          </a:p>
        </p:txBody>
      </p:sp>
      <p:sp>
        <p:nvSpPr>
          <p:cNvPr id="5" name="Sağ Ok 4">
            <a:extLst>
              <a:ext uri="{FF2B5EF4-FFF2-40B4-BE49-F238E27FC236}">
                <a16:creationId xmlns:a16="http://schemas.microsoft.com/office/drawing/2014/main" id="{9870CE44-5836-15CD-0DB8-B99C0D4795F5}"/>
              </a:ext>
            </a:extLst>
          </p:cNvPr>
          <p:cNvSpPr/>
          <p:nvPr/>
        </p:nvSpPr>
        <p:spPr>
          <a:xfrm>
            <a:off x="700088" y="1057275"/>
            <a:ext cx="2511198" cy="45719"/>
          </a:xfrm>
          <a:prstGeom prst="rightArrow">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6" name="Metin kutusu 5">
            <a:extLst>
              <a:ext uri="{FF2B5EF4-FFF2-40B4-BE49-F238E27FC236}">
                <a16:creationId xmlns:a16="http://schemas.microsoft.com/office/drawing/2014/main" id="{7DFB84AA-F319-4477-6A13-A72678D0F458}"/>
              </a:ext>
            </a:extLst>
          </p:cNvPr>
          <p:cNvSpPr txBox="1"/>
          <p:nvPr/>
        </p:nvSpPr>
        <p:spPr>
          <a:xfrm>
            <a:off x="579785" y="1137622"/>
            <a:ext cx="3149074" cy="276999"/>
          </a:xfrm>
          <a:prstGeom prst="rect">
            <a:avLst/>
          </a:prstGeom>
          <a:noFill/>
        </p:spPr>
        <p:txBody>
          <a:bodyPr wrap="square" rtlCol="0">
            <a:spAutoFit/>
          </a:bodyPr>
          <a:lstStyle/>
          <a:p>
            <a:r>
              <a:rPr lang="tr-TR" sz="1200" dirty="0" err="1"/>
              <a:t>Assist</a:t>
            </a:r>
            <a:r>
              <a:rPr lang="tr-TR" sz="1200" dirty="0"/>
              <a:t>. </a:t>
            </a:r>
            <a:r>
              <a:rPr lang="tr-TR" sz="1200" dirty="0" err="1"/>
              <a:t>Prof.Dr</a:t>
            </a:r>
            <a:r>
              <a:rPr lang="tr-TR" sz="1200" dirty="0"/>
              <a:t>. Pelin GÖLCÜK MİRZA</a:t>
            </a:r>
          </a:p>
        </p:txBody>
      </p:sp>
      <p:pic>
        <p:nvPicPr>
          <p:cNvPr id="7" name="Picture 2" descr="Karabük Üniversitesi - Vikipedi">
            <a:extLst>
              <a:ext uri="{FF2B5EF4-FFF2-40B4-BE49-F238E27FC236}">
                <a16:creationId xmlns:a16="http://schemas.microsoft.com/office/drawing/2014/main" id="{F28DB2F5-D636-1F74-F528-B5E3B8DC102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0316" y="277472"/>
            <a:ext cx="911398" cy="6710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63875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9659910-E950-A67C-A8C6-7F80B9048E54}"/>
              </a:ext>
            </a:extLst>
          </p:cNvPr>
          <p:cNvSpPr>
            <a:spLocks noGrp="1"/>
          </p:cNvSpPr>
          <p:nvPr>
            <p:ph type="title"/>
          </p:nvPr>
        </p:nvSpPr>
        <p:spPr>
          <a:xfrm>
            <a:off x="3202329" y="738525"/>
            <a:ext cx="8770571" cy="1345269"/>
          </a:xfrm>
        </p:spPr>
        <p:txBody>
          <a:bodyPr/>
          <a:lstStyle/>
          <a:p>
            <a:r>
              <a:rPr lang="tr-TR" dirty="0" err="1"/>
              <a:t>After</a:t>
            </a:r>
            <a:r>
              <a:rPr lang="tr-TR" dirty="0"/>
              <a:t> </a:t>
            </a:r>
            <a:r>
              <a:rPr lang="tr-TR" dirty="0" err="1"/>
              <a:t>plague</a:t>
            </a:r>
            <a:endParaRPr lang="tr-TR" dirty="0"/>
          </a:p>
        </p:txBody>
      </p:sp>
      <p:sp>
        <p:nvSpPr>
          <p:cNvPr id="3" name="İçerik Yer Tutucusu 2">
            <a:extLst>
              <a:ext uri="{FF2B5EF4-FFF2-40B4-BE49-F238E27FC236}">
                <a16:creationId xmlns:a16="http://schemas.microsoft.com/office/drawing/2014/main" id="{832883F3-0A64-ED7C-E7E8-57C601987457}"/>
              </a:ext>
            </a:extLst>
          </p:cNvPr>
          <p:cNvSpPr>
            <a:spLocks noGrp="1"/>
          </p:cNvSpPr>
          <p:nvPr>
            <p:ph idx="1"/>
          </p:nvPr>
        </p:nvSpPr>
        <p:spPr>
          <a:xfrm>
            <a:off x="653143" y="2083794"/>
            <a:ext cx="11319757" cy="3651504"/>
          </a:xfrm>
        </p:spPr>
        <p:txBody>
          <a:bodyPr>
            <a:normAutofit fontScale="25000" lnSpcReduction="20000"/>
          </a:bodyPr>
          <a:lstStyle/>
          <a:p>
            <a:r>
              <a:rPr lang="tr-TR" sz="5600" dirty="0"/>
              <a:t>* </a:t>
            </a:r>
            <a:r>
              <a:rPr lang="tr-TR" sz="5600" dirty="0" err="1"/>
              <a:t>The</a:t>
            </a:r>
            <a:r>
              <a:rPr lang="tr-TR" sz="5600" dirty="0"/>
              <a:t> </a:t>
            </a:r>
            <a:r>
              <a:rPr lang="tr-TR" sz="5600" dirty="0" err="1"/>
              <a:t>power</a:t>
            </a:r>
            <a:r>
              <a:rPr lang="tr-TR" sz="5600" dirty="0"/>
              <a:t> of </a:t>
            </a:r>
            <a:r>
              <a:rPr lang="tr-TR" sz="5600" dirty="0" err="1"/>
              <a:t>the</a:t>
            </a:r>
            <a:r>
              <a:rPr lang="tr-TR" sz="5600" dirty="0"/>
              <a:t> </a:t>
            </a:r>
            <a:r>
              <a:rPr lang="tr-TR" sz="5600" dirty="0" err="1"/>
              <a:t>Church</a:t>
            </a:r>
            <a:r>
              <a:rPr lang="tr-TR" sz="5600" dirty="0"/>
              <a:t> </a:t>
            </a:r>
            <a:r>
              <a:rPr lang="tr-TR" sz="5600" b="1" dirty="0" err="1"/>
              <a:t>was</a:t>
            </a:r>
            <a:r>
              <a:rPr lang="tr-TR" sz="5600" b="1" dirty="0"/>
              <a:t> </a:t>
            </a:r>
            <a:r>
              <a:rPr lang="tr-TR" sz="5600" b="1" dirty="0" err="1"/>
              <a:t>severely</a:t>
            </a:r>
            <a:r>
              <a:rPr lang="tr-TR" sz="5600" b="1" dirty="0"/>
              <a:t> </a:t>
            </a:r>
            <a:r>
              <a:rPr lang="tr-TR" sz="5600" b="1" dirty="0" err="1"/>
              <a:t>weakene</a:t>
            </a:r>
            <a:r>
              <a:rPr lang="tr-TR" sz="5600" dirty="0" err="1"/>
              <a:t>d</a:t>
            </a:r>
            <a:r>
              <a:rPr lang="tr-TR" sz="5600" dirty="0"/>
              <a:t> </a:t>
            </a:r>
            <a:r>
              <a:rPr lang="tr-TR" sz="5600" dirty="0" err="1"/>
              <a:t>by</a:t>
            </a:r>
            <a:r>
              <a:rPr lang="tr-TR" sz="5600" dirty="0"/>
              <a:t> </a:t>
            </a:r>
            <a:r>
              <a:rPr lang="tr-TR" sz="5600" dirty="0" err="1"/>
              <a:t>the</a:t>
            </a:r>
            <a:r>
              <a:rPr lang="tr-TR" sz="5600" dirty="0"/>
              <a:t> </a:t>
            </a:r>
            <a:r>
              <a:rPr lang="tr-TR" sz="5600" dirty="0" err="1"/>
              <a:t>plague</a:t>
            </a:r>
            <a:r>
              <a:rPr lang="tr-TR" sz="5600" dirty="0"/>
              <a:t>. As </a:t>
            </a:r>
            <a:r>
              <a:rPr lang="tr-TR" sz="5600" dirty="0" err="1"/>
              <a:t>the</a:t>
            </a:r>
            <a:r>
              <a:rPr lang="tr-TR" sz="5600" dirty="0"/>
              <a:t> </a:t>
            </a:r>
            <a:r>
              <a:rPr lang="tr-TR" sz="5600" dirty="0" err="1"/>
              <a:t>disease</a:t>
            </a:r>
            <a:r>
              <a:rPr lang="tr-TR" sz="5600" dirty="0"/>
              <a:t> </a:t>
            </a:r>
            <a:r>
              <a:rPr lang="tr-TR" sz="5600" dirty="0" err="1"/>
              <a:t>diminished</a:t>
            </a:r>
            <a:r>
              <a:rPr lang="tr-TR" sz="5600" dirty="0"/>
              <a:t> </a:t>
            </a:r>
            <a:r>
              <a:rPr lang="tr-TR" sz="5600" dirty="0" err="1"/>
              <a:t>the</a:t>
            </a:r>
            <a:r>
              <a:rPr lang="tr-TR" sz="5600" dirty="0"/>
              <a:t> </a:t>
            </a:r>
            <a:r>
              <a:rPr lang="tr-TR" sz="5600" dirty="0" err="1"/>
              <a:t>population</a:t>
            </a:r>
            <a:r>
              <a:rPr lang="tr-TR" sz="5600" dirty="0"/>
              <a:t>, </a:t>
            </a:r>
            <a:r>
              <a:rPr lang="tr-TR" sz="5600" dirty="0" err="1"/>
              <a:t>including</a:t>
            </a:r>
            <a:r>
              <a:rPr lang="tr-TR" sz="5600" dirty="0"/>
              <a:t> </a:t>
            </a:r>
            <a:r>
              <a:rPr lang="tr-TR" sz="5600" dirty="0" err="1"/>
              <a:t>many</a:t>
            </a:r>
            <a:r>
              <a:rPr lang="tr-TR" sz="5600" dirty="0"/>
              <a:t> </a:t>
            </a:r>
            <a:r>
              <a:rPr lang="tr-TR" sz="5600" dirty="0" err="1"/>
              <a:t>members</a:t>
            </a:r>
            <a:r>
              <a:rPr lang="tr-TR" sz="5600" dirty="0"/>
              <a:t> of </a:t>
            </a:r>
            <a:r>
              <a:rPr lang="tr-TR" sz="5600" dirty="0" err="1"/>
              <a:t>the</a:t>
            </a:r>
            <a:r>
              <a:rPr lang="tr-TR" sz="5600" dirty="0"/>
              <a:t> </a:t>
            </a:r>
            <a:r>
              <a:rPr lang="tr-TR" sz="5600" dirty="0" err="1"/>
              <a:t>clergy</a:t>
            </a:r>
            <a:r>
              <a:rPr lang="tr-TR" sz="5600" dirty="0"/>
              <a:t>, </a:t>
            </a:r>
            <a:r>
              <a:rPr lang="tr-TR" sz="5600" dirty="0" err="1"/>
              <a:t>people</a:t>
            </a:r>
            <a:r>
              <a:rPr lang="tr-TR" sz="5600" dirty="0"/>
              <a:t> </a:t>
            </a:r>
            <a:r>
              <a:rPr lang="tr-TR" sz="5600" dirty="0" err="1"/>
              <a:t>began</a:t>
            </a:r>
            <a:r>
              <a:rPr lang="tr-TR" sz="5600" dirty="0"/>
              <a:t> </a:t>
            </a:r>
            <a:r>
              <a:rPr lang="tr-TR" sz="5600" dirty="0" err="1"/>
              <a:t>to</a:t>
            </a:r>
            <a:r>
              <a:rPr lang="tr-TR" sz="5600" dirty="0"/>
              <a:t> </a:t>
            </a:r>
            <a:r>
              <a:rPr lang="tr-TR" sz="5600" dirty="0" err="1"/>
              <a:t>question</a:t>
            </a:r>
            <a:r>
              <a:rPr lang="tr-TR" sz="5600" dirty="0"/>
              <a:t> </a:t>
            </a:r>
            <a:r>
              <a:rPr lang="tr-TR" sz="5600" dirty="0" err="1"/>
              <a:t>the</a:t>
            </a:r>
            <a:r>
              <a:rPr lang="tr-TR" sz="5600" dirty="0"/>
              <a:t> </a:t>
            </a:r>
            <a:r>
              <a:rPr lang="tr-TR" sz="5600" dirty="0" err="1"/>
              <a:t>Church's</a:t>
            </a:r>
            <a:r>
              <a:rPr lang="tr-TR" sz="5600" dirty="0"/>
              <a:t> </a:t>
            </a:r>
            <a:r>
              <a:rPr lang="tr-TR" sz="5600" dirty="0" err="1"/>
              <a:t>ability</a:t>
            </a:r>
            <a:r>
              <a:rPr lang="tr-TR" sz="5600" dirty="0"/>
              <a:t> </a:t>
            </a:r>
            <a:r>
              <a:rPr lang="tr-TR" sz="5600" dirty="0" err="1"/>
              <a:t>to</a:t>
            </a:r>
            <a:r>
              <a:rPr lang="tr-TR" sz="5600" dirty="0"/>
              <a:t> </a:t>
            </a:r>
            <a:r>
              <a:rPr lang="tr-TR" sz="5600" dirty="0" err="1"/>
              <a:t>protect</a:t>
            </a:r>
            <a:r>
              <a:rPr lang="tr-TR" sz="5600" dirty="0"/>
              <a:t> </a:t>
            </a:r>
            <a:r>
              <a:rPr lang="tr-TR" sz="5600" dirty="0" err="1"/>
              <a:t>them</a:t>
            </a:r>
            <a:r>
              <a:rPr lang="tr-TR" sz="5600" dirty="0"/>
              <a:t> </a:t>
            </a:r>
            <a:r>
              <a:rPr lang="tr-TR" sz="5600" dirty="0" err="1"/>
              <a:t>and</a:t>
            </a:r>
            <a:r>
              <a:rPr lang="tr-TR" sz="5600" dirty="0"/>
              <a:t> </a:t>
            </a:r>
            <a:r>
              <a:rPr lang="tr-TR" sz="5600" dirty="0" err="1"/>
              <a:t>its</a:t>
            </a:r>
            <a:r>
              <a:rPr lang="tr-TR" sz="5600" dirty="0"/>
              <a:t> role as a moral </a:t>
            </a:r>
            <a:r>
              <a:rPr lang="tr-TR" sz="5600" dirty="0" err="1"/>
              <a:t>and</a:t>
            </a:r>
            <a:r>
              <a:rPr lang="tr-TR" sz="5600" dirty="0"/>
              <a:t> </a:t>
            </a:r>
            <a:r>
              <a:rPr lang="tr-TR" sz="5600" dirty="0" err="1"/>
              <a:t>spiritual</a:t>
            </a:r>
            <a:r>
              <a:rPr lang="tr-TR" sz="5600" dirty="0"/>
              <a:t> </a:t>
            </a:r>
            <a:r>
              <a:rPr lang="tr-TR" sz="5600" dirty="0" err="1"/>
              <a:t>authority</a:t>
            </a:r>
            <a:r>
              <a:rPr lang="tr-TR" sz="5600" dirty="0"/>
              <a:t>.</a:t>
            </a:r>
          </a:p>
          <a:p>
            <a:pPr>
              <a:buFont typeface="Arial" panose="020B0604020202020204" pitchFamily="34" charset="0"/>
              <a:buChar char="•"/>
            </a:pPr>
            <a:r>
              <a:rPr lang="tr-TR" sz="5600" b="1" dirty="0" err="1"/>
              <a:t>The</a:t>
            </a:r>
            <a:r>
              <a:rPr lang="tr-TR" sz="5600" b="1" dirty="0"/>
              <a:t> </a:t>
            </a:r>
            <a:r>
              <a:rPr lang="tr-TR" sz="5600" b="1" dirty="0" err="1"/>
              <a:t>mass</a:t>
            </a:r>
            <a:r>
              <a:rPr lang="tr-TR" sz="5600" b="1" dirty="0"/>
              <a:t> </a:t>
            </a:r>
            <a:r>
              <a:rPr lang="tr-TR" sz="5600" b="1" dirty="0" err="1"/>
              <a:t>deaths</a:t>
            </a:r>
            <a:r>
              <a:rPr lang="tr-TR" sz="5600" b="1" dirty="0"/>
              <a:t> led </a:t>
            </a:r>
            <a:r>
              <a:rPr lang="tr-TR" sz="5600" b="1" dirty="0" err="1"/>
              <a:t>to</a:t>
            </a:r>
            <a:r>
              <a:rPr lang="tr-TR" sz="5600" b="1" dirty="0"/>
              <a:t> a </a:t>
            </a:r>
            <a:r>
              <a:rPr lang="tr-TR" sz="5600" b="1" dirty="0" err="1"/>
              <a:t>crisis</a:t>
            </a:r>
            <a:r>
              <a:rPr lang="tr-TR" sz="5600" b="1" dirty="0"/>
              <a:t> of </a:t>
            </a:r>
            <a:r>
              <a:rPr lang="tr-TR" sz="5600" b="1" dirty="0" err="1"/>
              <a:t>faith</a:t>
            </a:r>
            <a:r>
              <a:rPr lang="tr-TR" sz="5600" b="1" dirty="0"/>
              <a:t> </a:t>
            </a:r>
            <a:r>
              <a:rPr lang="tr-TR" sz="5600" dirty="0" err="1"/>
              <a:t>among</a:t>
            </a:r>
            <a:r>
              <a:rPr lang="tr-TR" sz="5600" dirty="0"/>
              <a:t> </a:t>
            </a:r>
            <a:r>
              <a:rPr lang="tr-TR" sz="5600" dirty="0" err="1"/>
              <a:t>the</a:t>
            </a:r>
            <a:r>
              <a:rPr lang="tr-TR" sz="5600" dirty="0"/>
              <a:t> </a:t>
            </a:r>
            <a:r>
              <a:rPr lang="tr-TR" sz="5600" dirty="0" err="1"/>
              <a:t>populace</a:t>
            </a:r>
            <a:endParaRPr lang="tr-TR" sz="5600" dirty="0"/>
          </a:p>
          <a:p>
            <a:pPr>
              <a:buFont typeface="Arial" panose="020B0604020202020204" pitchFamily="34" charset="0"/>
              <a:buChar char="•"/>
            </a:pPr>
            <a:r>
              <a:rPr lang="tr-TR" sz="5600" dirty="0"/>
              <a:t>As </a:t>
            </a:r>
            <a:r>
              <a:rPr lang="tr-TR" sz="5600" dirty="0" err="1"/>
              <a:t>the</a:t>
            </a:r>
            <a:r>
              <a:rPr lang="tr-TR" sz="5600" dirty="0"/>
              <a:t> </a:t>
            </a:r>
            <a:r>
              <a:rPr lang="tr-TR" sz="5600" dirty="0" err="1"/>
              <a:t>Church's</a:t>
            </a:r>
            <a:r>
              <a:rPr lang="tr-TR" sz="5600" dirty="0"/>
              <a:t> </a:t>
            </a:r>
            <a:r>
              <a:rPr lang="tr-TR" sz="5600" dirty="0" err="1"/>
              <a:t>authority</a:t>
            </a:r>
            <a:r>
              <a:rPr lang="tr-TR" sz="5600" dirty="0"/>
              <a:t> </a:t>
            </a:r>
            <a:r>
              <a:rPr lang="tr-TR" sz="5600" dirty="0" err="1"/>
              <a:t>weakened</a:t>
            </a:r>
            <a:r>
              <a:rPr lang="tr-TR" sz="5600" dirty="0"/>
              <a:t>, </a:t>
            </a:r>
            <a:r>
              <a:rPr lang="tr-TR" sz="5600" dirty="0" err="1"/>
              <a:t>secular</a:t>
            </a:r>
            <a:r>
              <a:rPr lang="tr-TR" sz="5600" dirty="0"/>
              <a:t> </a:t>
            </a:r>
            <a:r>
              <a:rPr lang="tr-TR" sz="5600" dirty="0" err="1"/>
              <a:t>rulers</a:t>
            </a:r>
            <a:r>
              <a:rPr lang="tr-TR" sz="5600" dirty="0"/>
              <a:t>, </a:t>
            </a:r>
            <a:r>
              <a:rPr lang="tr-TR" sz="5600" dirty="0" err="1"/>
              <a:t>including</a:t>
            </a:r>
            <a:r>
              <a:rPr lang="tr-TR" sz="5600" dirty="0"/>
              <a:t> </a:t>
            </a:r>
            <a:r>
              <a:rPr lang="tr-TR" sz="5600" dirty="0" err="1"/>
              <a:t>kings</a:t>
            </a:r>
            <a:r>
              <a:rPr lang="tr-TR" sz="5600" dirty="0"/>
              <a:t>, </a:t>
            </a:r>
            <a:r>
              <a:rPr lang="tr-TR" sz="5600" dirty="0" err="1"/>
              <a:t>seized</a:t>
            </a:r>
            <a:r>
              <a:rPr lang="tr-TR" sz="5600" dirty="0"/>
              <a:t> </a:t>
            </a:r>
            <a:r>
              <a:rPr lang="tr-TR" sz="5600" dirty="0" err="1"/>
              <a:t>the</a:t>
            </a:r>
            <a:r>
              <a:rPr lang="tr-TR" sz="5600" dirty="0"/>
              <a:t> </a:t>
            </a:r>
            <a:r>
              <a:rPr lang="tr-TR" sz="5600" dirty="0" err="1"/>
              <a:t>opportunity</a:t>
            </a:r>
            <a:r>
              <a:rPr lang="tr-TR" sz="5600" dirty="0"/>
              <a:t> </a:t>
            </a:r>
            <a:r>
              <a:rPr lang="tr-TR" sz="5600" dirty="0" err="1"/>
              <a:t>to</a:t>
            </a:r>
            <a:r>
              <a:rPr lang="tr-TR" sz="5600" dirty="0"/>
              <a:t> </a:t>
            </a:r>
            <a:r>
              <a:rPr lang="tr-TR" sz="5600" dirty="0" err="1"/>
              <a:t>assert</a:t>
            </a:r>
            <a:r>
              <a:rPr lang="tr-TR" sz="5600" dirty="0"/>
              <a:t> </a:t>
            </a:r>
            <a:r>
              <a:rPr lang="tr-TR" sz="5600" dirty="0" err="1"/>
              <a:t>greater</a:t>
            </a:r>
            <a:r>
              <a:rPr lang="tr-TR" sz="5600" dirty="0"/>
              <a:t> </a:t>
            </a:r>
            <a:r>
              <a:rPr lang="tr-TR" sz="5600" dirty="0" err="1"/>
              <a:t>control</a:t>
            </a:r>
            <a:r>
              <a:rPr lang="tr-TR" sz="5600" dirty="0"/>
              <a:t> </a:t>
            </a:r>
            <a:r>
              <a:rPr lang="tr-TR" sz="5600" dirty="0" err="1"/>
              <a:t>over</a:t>
            </a:r>
            <a:r>
              <a:rPr lang="tr-TR" sz="5600" dirty="0"/>
              <a:t> </a:t>
            </a:r>
            <a:r>
              <a:rPr lang="tr-TR" sz="5600" dirty="0" err="1"/>
              <a:t>their</a:t>
            </a:r>
            <a:r>
              <a:rPr lang="tr-TR" sz="5600" dirty="0"/>
              <a:t> </a:t>
            </a:r>
            <a:r>
              <a:rPr lang="tr-TR" sz="5600" dirty="0" err="1"/>
              <a:t>territories</a:t>
            </a:r>
            <a:r>
              <a:rPr lang="tr-TR" sz="5600" dirty="0"/>
              <a:t>. </a:t>
            </a:r>
            <a:r>
              <a:rPr lang="tr-TR" sz="5600" b="1" dirty="0" err="1"/>
              <a:t>The</a:t>
            </a:r>
            <a:r>
              <a:rPr lang="tr-TR" sz="5600" b="1" dirty="0"/>
              <a:t> </a:t>
            </a:r>
            <a:r>
              <a:rPr lang="tr-TR" sz="5600" b="1" dirty="0" err="1"/>
              <a:t>crisis</a:t>
            </a:r>
            <a:r>
              <a:rPr lang="tr-TR" sz="5600" b="1" dirty="0"/>
              <a:t> </a:t>
            </a:r>
            <a:r>
              <a:rPr lang="tr-TR" sz="5600" b="1" dirty="0" err="1"/>
              <a:t>enabled</a:t>
            </a:r>
            <a:r>
              <a:rPr lang="tr-TR" sz="5600" b="1" dirty="0"/>
              <a:t> </a:t>
            </a:r>
            <a:r>
              <a:rPr lang="tr-TR" sz="5600" b="1" dirty="0" err="1"/>
              <a:t>kings</a:t>
            </a:r>
            <a:r>
              <a:rPr lang="tr-TR" sz="5600" b="1" dirty="0"/>
              <a:t> </a:t>
            </a:r>
            <a:r>
              <a:rPr lang="tr-TR" sz="5600" b="1" dirty="0" err="1"/>
              <a:t>to</a:t>
            </a:r>
            <a:r>
              <a:rPr lang="tr-TR" sz="5600" b="1" dirty="0"/>
              <a:t> </a:t>
            </a:r>
            <a:r>
              <a:rPr lang="tr-TR" sz="5600" b="1" dirty="0" err="1"/>
              <a:t>challenge</a:t>
            </a:r>
            <a:r>
              <a:rPr lang="tr-TR" sz="5600" b="1" dirty="0"/>
              <a:t> </a:t>
            </a:r>
            <a:r>
              <a:rPr lang="tr-TR" sz="5600" b="1" dirty="0" err="1"/>
              <a:t>the</a:t>
            </a:r>
            <a:r>
              <a:rPr lang="tr-TR" sz="5600" b="1" dirty="0"/>
              <a:t> </a:t>
            </a:r>
            <a:r>
              <a:rPr lang="tr-TR" sz="5600" b="1" dirty="0" err="1"/>
              <a:t>Church's</a:t>
            </a:r>
            <a:r>
              <a:rPr lang="tr-TR" sz="5600" b="1" dirty="0"/>
              <a:t> </a:t>
            </a:r>
            <a:r>
              <a:rPr lang="tr-TR" sz="5600" b="1" dirty="0" err="1"/>
              <a:t>dominance</a:t>
            </a:r>
            <a:r>
              <a:rPr lang="tr-TR" sz="5600" b="1" dirty="0"/>
              <a:t>.</a:t>
            </a:r>
          </a:p>
          <a:p>
            <a:pPr>
              <a:buFont typeface="Arial" panose="020B0604020202020204" pitchFamily="34" charset="0"/>
              <a:buChar char="•"/>
            </a:pPr>
            <a:r>
              <a:rPr lang="tr-TR" sz="5600" dirty="0" err="1"/>
              <a:t>The</a:t>
            </a:r>
            <a:r>
              <a:rPr lang="tr-TR" sz="5600" dirty="0"/>
              <a:t> Black </a:t>
            </a:r>
            <a:r>
              <a:rPr lang="tr-TR" sz="5600" dirty="0" err="1"/>
              <a:t>Death</a:t>
            </a:r>
            <a:r>
              <a:rPr lang="tr-TR" sz="5600" dirty="0"/>
              <a:t> led </a:t>
            </a:r>
            <a:r>
              <a:rPr lang="tr-TR" sz="5600" dirty="0" err="1"/>
              <a:t>to</a:t>
            </a:r>
            <a:r>
              <a:rPr lang="tr-TR" sz="5600" dirty="0"/>
              <a:t> </a:t>
            </a:r>
            <a:r>
              <a:rPr lang="tr-TR" sz="5600" dirty="0" err="1"/>
              <a:t>significant</a:t>
            </a:r>
            <a:r>
              <a:rPr lang="tr-TR" sz="5600" dirty="0"/>
              <a:t> </a:t>
            </a:r>
            <a:r>
              <a:rPr lang="tr-TR" sz="5600" dirty="0" err="1"/>
              <a:t>economic</a:t>
            </a:r>
            <a:r>
              <a:rPr lang="tr-TR" sz="5600" dirty="0"/>
              <a:t> </a:t>
            </a:r>
            <a:r>
              <a:rPr lang="tr-TR" sz="5600" dirty="0" err="1"/>
              <a:t>and</a:t>
            </a:r>
            <a:r>
              <a:rPr lang="tr-TR" sz="5600" dirty="0"/>
              <a:t> </a:t>
            </a:r>
            <a:r>
              <a:rPr lang="tr-TR" sz="5600" dirty="0" err="1"/>
              <a:t>social</a:t>
            </a:r>
            <a:r>
              <a:rPr lang="tr-TR" sz="5600" dirty="0"/>
              <a:t> </a:t>
            </a:r>
            <a:r>
              <a:rPr lang="tr-TR" sz="5600" dirty="0" err="1"/>
              <a:t>changes</a:t>
            </a:r>
            <a:r>
              <a:rPr lang="tr-TR" sz="5600" dirty="0"/>
              <a:t>, </a:t>
            </a:r>
            <a:r>
              <a:rPr lang="tr-TR" sz="5600" dirty="0" err="1"/>
              <a:t>including</a:t>
            </a:r>
            <a:r>
              <a:rPr lang="tr-TR" sz="5600" dirty="0"/>
              <a:t> </a:t>
            </a:r>
            <a:r>
              <a:rPr lang="tr-TR" sz="5600" dirty="0" err="1"/>
              <a:t>labor</a:t>
            </a:r>
            <a:r>
              <a:rPr lang="tr-TR" sz="5600" dirty="0"/>
              <a:t> </a:t>
            </a:r>
            <a:r>
              <a:rPr lang="tr-TR" sz="5600" dirty="0" err="1"/>
              <a:t>shortages</a:t>
            </a:r>
            <a:r>
              <a:rPr lang="tr-TR" sz="5600" dirty="0"/>
              <a:t> </a:t>
            </a:r>
            <a:r>
              <a:rPr lang="tr-TR" sz="5600" dirty="0" err="1"/>
              <a:t>and</a:t>
            </a:r>
            <a:r>
              <a:rPr lang="tr-TR" sz="5600" dirty="0"/>
              <a:t> </a:t>
            </a:r>
            <a:r>
              <a:rPr lang="tr-TR" sz="5600" dirty="0" err="1"/>
              <a:t>social</a:t>
            </a:r>
            <a:r>
              <a:rPr lang="tr-TR" sz="5600" dirty="0"/>
              <a:t> </a:t>
            </a:r>
            <a:r>
              <a:rPr lang="tr-TR" sz="5600" dirty="0" err="1"/>
              <a:t>unrest</a:t>
            </a:r>
            <a:r>
              <a:rPr lang="tr-TR" sz="5600" dirty="0"/>
              <a:t>. </a:t>
            </a:r>
          </a:p>
          <a:p>
            <a:pPr>
              <a:buFont typeface="Arial" panose="020B0604020202020204" pitchFamily="34" charset="0"/>
              <a:buChar char="•"/>
            </a:pPr>
            <a:r>
              <a:rPr lang="tr-TR" sz="5600" b="1" dirty="0" err="1"/>
              <a:t>The</a:t>
            </a:r>
            <a:r>
              <a:rPr lang="tr-TR" sz="5600" b="1" dirty="0"/>
              <a:t> </a:t>
            </a:r>
            <a:r>
              <a:rPr lang="tr-TR" sz="5600" b="1" dirty="0" err="1"/>
              <a:t>reduction</a:t>
            </a:r>
            <a:r>
              <a:rPr lang="tr-TR" sz="5600" b="1" dirty="0"/>
              <a:t> in </a:t>
            </a:r>
            <a:r>
              <a:rPr lang="tr-TR" sz="5600" b="1" dirty="0" err="1"/>
              <a:t>population</a:t>
            </a:r>
            <a:r>
              <a:rPr lang="tr-TR" sz="5600" b="1" dirty="0"/>
              <a:t> </a:t>
            </a:r>
            <a:r>
              <a:rPr lang="tr-TR" sz="5600" b="1" dirty="0" err="1"/>
              <a:t>increased</a:t>
            </a:r>
            <a:r>
              <a:rPr lang="tr-TR" sz="5600" b="1" dirty="0"/>
              <a:t> </a:t>
            </a:r>
            <a:r>
              <a:rPr lang="tr-TR" sz="5600" b="1" dirty="0" err="1"/>
              <a:t>the</a:t>
            </a:r>
            <a:r>
              <a:rPr lang="tr-TR" sz="5600" b="1" dirty="0"/>
              <a:t> </a:t>
            </a:r>
            <a:r>
              <a:rPr lang="tr-TR" sz="5600" b="1" dirty="0" err="1"/>
              <a:t>bargaining</a:t>
            </a:r>
            <a:r>
              <a:rPr lang="tr-TR" sz="5600" b="1" dirty="0"/>
              <a:t> </a:t>
            </a:r>
            <a:r>
              <a:rPr lang="tr-TR" sz="5600" b="1" dirty="0" err="1"/>
              <a:t>power</a:t>
            </a:r>
            <a:r>
              <a:rPr lang="tr-TR" sz="5600" b="1" dirty="0"/>
              <a:t> of </a:t>
            </a:r>
            <a:r>
              <a:rPr lang="tr-TR" sz="5600" b="1" dirty="0" err="1"/>
              <a:t>peasants</a:t>
            </a:r>
            <a:r>
              <a:rPr lang="tr-TR" sz="5600" b="1" dirty="0"/>
              <a:t> </a:t>
            </a:r>
            <a:r>
              <a:rPr lang="tr-TR" sz="5600" b="1" dirty="0" err="1"/>
              <a:t>and</a:t>
            </a:r>
            <a:r>
              <a:rPr lang="tr-TR" sz="5600" b="1" dirty="0"/>
              <a:t> </a:t>
            </a:r>
            <a:r>
              <a:rPr lang="tr-TR" sz="5600" b="1" dirty="0" err="1"/>
              <a:t>worke</a:t>
            </a:r>
            <a:r>
              <a:rPr lang="tr-TR" sz="5600" dirty="0" err="1"/>
              <a:t>rs</a:t>
            </a:r>
            <a:r>
              <a:rPr lang="tr-TR" sz="5600" dirty="0"/>
              <a:t>, </a:t>
            </a:r>
            <a:r>
              <a:rPr lang="tr-TR" sz="5600" dirty="0" err="1"/>
              <a:t>leading</a:t>
            </a:r>
            <a:r>
              <a:rPr lang="tr-TR" sz="5600" dirty="0"/>
              <a:t> </a:t>
            </a:r>
            <a:r>
              <a:rPr lang="tr-TR" sz="5600" dirty="0" err="1"/>
              <a:t>to</a:t>
            </a:r>
            <a:r>
              <a:rPr lang="tr-TR" sz="5600" dirty="0"/>
              <a:t> </a:t>
            </a:r>
            <a:r>
              <a:rPr lang="tr-TR" sz="5600" dirty="0" err="1"/>
              <a:t>social</a:t>
            </a:r>
            <a:r>
              <a:rPr lang="tr-TR" sz="5600" dirty="0"/>
              <a:t> </a:t>
            </a:r>
            <a:r>
              <a:rPr lang="tr-TR" sz="5600" dirty="0" err="1"/>
              <a:t>mobility</a:t>
            </a:r>
            <a:r>
              <a:rPr lang="tr-TR" sz="5600" dirty="0"/>
              <a:t> </a:t>
            </a:r>
            <a:r>
              <a:rPr lang="tr-TR" sz="5600" dirty="0" err="1"/>
              <a:t>and</a:t>
            </a:r>
            <a:r>
              <a:rPr lang="tr-TR" sz="5600" dirty="0"/>
              <a:t> </a:t>
            </a:r>
            <a:r>
              <a:rPr lang="tr-TR" sz="5600" dirty="0" err="1"/>
              <a:t>the</a:t>
            </a:r>
            <a:r>
              <a:rPr lang="tr-TR" sz="5600" dirty="0"/>
              <a:t> </a:t>
            </a:r>
            <a:r>
              <a:rPr lang="tr-TR" sz="5600" dirty="0" err="1"/>
              <a:t>weakening</a:t>
            </a:r>
            <a:r>
              <a:rPr lang="tr-TR" sz="5600" dirty="0"/>
              <a:t> of </a:t>
            </a:r>
            <a:r>
              <a:rPr lang="tr-TR" sz="5600" dirty="0" err="1"/>
              <a:t>the</a:t>
            </a:r>
            <a:r>
              <a:rPr lang="tr-TR" sz="5600" dirty="0"/>
              <a:t> </a:t>
            </a:r>
            <a:r>
              <a:rPr lang="tr-TR" sz="5600" dirty="0" err="1"/>
              <a:t>rigid</a:t>
            </a:r>
            <a:r>
              <a:rPr lang="tr-TR" sz="5600" dirty="0"/>
              <a:t> </a:t>
            </a:r>
            <a:r>
              <a:rPr lang="tr-TR" sz="5600" dirty="0" err="1"/>
              <a:t>feudal</a:t>
            </a:r>
            <a:r>
              <a:rPr lang="tr-TR" sz="5600" dirty="0"/>
              <a:t> </a:t>
            </a:r>
            <a:r>
              <a:rPr lang="tr-TR" sz="5600" dirty="0" err="1"/>
              <a:t>system</a:t>
            </a:r>
            <a:r>
              <a:rPr lang="tr-TR" sz="5600" dirty="0"/>
              <a:t>, </a:t>
            </a:r>
            <a:r>
              <a:rPr lang="tr-TR" sz="5600" dirty="0" err="1"/>
              <a:t>which</a:t>
            </a:r>
            <a:r>
              <a:rPr lang="tr-TR" sz="5600" dirty="0"/>
              <a:t> had </a:t>
            </a:r>
            <a:r>
              <a:rPr lang="tr-TR" sz="5600" dirty="0" err="1"/>
              <a:t>been</a:t>
            </a:r>
            <a:r>
              <a:rPr lang="tr-TR" sz="5600" dirty="0"/>
              <a:t> </a:t>
            </a:r>
            <a:r>
              <a:rPr lang="tr-TR" sz="5600" dirty="0" err="1"/>
              <a:t>supported</a:t>
            </a:r>
            <a:r>
              <a:rPr lang="tr-TR" sz="5600" dirty="0"/>
              <a:t> </a:t>
            </a:r>
            <a:r>
              <a:rPr lang="tr-TR" sz="5600" dirty="0" err="1"/>
              <a:t>by</a:t>
            </a:r>
            <a:r>
              <a:rPr lang="tr-TR" sz="5600" dirty="0"/>
              <a:t> </a:t>
            </a:r>
            <a:r>
              <a:rPr lang="tr-TR" sz="5600" dirty="0" err="1"/>
              <a:t>the</a:t>
            </a:r>
            <a:r>
              <a:rPr lang="tr-TR" sz="5600" dirty="0"/>
              <a:t> </a:t>
            </a:r>
            <a:r>
              <a:rPr lang="tr-TR" sz="5600" dirty="0" err="1"/>
              <a:t>Church</a:t>
            </a:r>
            <a:r>
              <a:rPr lang="tr-TR" sz="5600" dirty="0"/>
              <a:t>.</a:t>
            </a:r>
          </a:p>
          <a:p>
            <a:endParaRPr lang="tr-TR" dirty="0"/>
          </a:p>
        </p:txBody>
      </p:sp>
      <p:sp>
        <p:nvSpPr>
          <p:cNvPr id="5" name="Sağ Ok 4">
            <a:extLst>
              <a:ext uri="{FF2B5EF4-FFF2-40B4-BE49-F238E27FC236}">
                <a16:creationId xmlns:a16="http://schemas.microsoft.com/office/drawing/2014/main" id="{CE7E3F71-0224-3BCF-83FC-0E7BBE2BBA04}"/>
              </a:ext>
            </a:extLst>
          </p:cNvPr>
          <p:cNvSpPr/>
          <p:nvPr/>
        </p:nvSpPr>
        <p:spPr>
          <a:xfrm>
            <a:off x="700088" y="1057275"/>
            <a:ext cx="2511198" cy="45719"/>
          </a:xfrm>
          <a:prstGeom prst="rightArrow">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6" name="Metin kutusu 5">
            <a:extLst>
              <a:ext uri="{FF2B5EF4-FFF2-40B4-BE49-F238E27FC236}">
                <a16:creationId xmlns:a16="http://schemas.microsoft.com/office/drawing/2014/main" id="{943F2114-A492-2F59-B4AD-AAE46A484FD3}"/>
              </a:ext>
            </a:extLst>
          </p:cNvPr>
          <p:cNvSpPr txBox="1"/>
          <p:nvPr/>
        </p:nvSpPr>
        <p:spPr>
          <a:xfrm>
            <a:off x="579785" y="1137622"/>
            <a:ext cx="3149074" cy="276999"/>
          </a:xfrm>
          <a:prstGeom prst="rect">
            <a:avLst/>
          </a:prstGeom>
          <a:noFill/>
        </p:spPr>
        <p:txBody>
          <a:bodyPr wrap="square" rtlCol="0">
            <a:spAutoFit/>
          </a:bodyPr>
          <a:lstStyle/>
          <a:p>
            <a:r>
              <a:rPr lang="tr-TR" sz="1200" dirty="0" err="1"/>
              <a:t>Assist</a:t>
            </a:r>
            <a:r>
              <a:rPr lang="tr-TR" sz="1200" dirty="0"/>
              <a:t>. </a:t>
            </a:r>
            <a:r>
              <a:rPr lang="tr-TR" sz="1200" dirty="0" err="1"/>
              <a:t>Prof.Dr</a:t>
            </a:r>
            <a:r>
              <a:rPr lang="tr-TR" sz="1200" dirty="0"/>
              <a:t>. Pelin GÖLCÜK MİRZA</a:t>
            </a:r>
          </a:p>
        </p:txBody>
      </p:sp>
      <p:pic>
        <p:nvPicPr>
          <p:cNvPr id="7" name="Picture 2" descr="Karabük Üniversitesi - Vikipedi">
            <a:extLst>
              <a:ext uri="{FF2B5EF4-FFF2-40B4-BE49-F238E27FC236}">
                <a16:creationId xmlns:a16="http://schemas.microsoft.com/office/drawing/2014/main" id="{6BA53383-1FB6-6920-7F05-2E65F4AC71B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0316" y="277472"/>
            <a:ext cx="911398" cy="6710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57019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547F5D1-DC21-EB37-3DC7-B2F500E04411}"/>
              </a:ext>
            </a:extLst>
          </p:cNvPr>
          <p:cNvSpPr>
            <a:spLocks noGrp="1"/>
          </p:cNvSpPr>
          <p:nvPr>
            <p:ph type="title"/>
          </p:nvPr>
        </p:nvSpPr>
        <p:spPr>
          <a:xfrm>
            <a:off x="3202329" y="863652"/>
            <a:ext cx="8770571" cy="1345269"/>
          </a:xfrm>
        </p:spPr>
        <p:txBody>
          <a:bodyPr>
            <a:normAutofit/>
          </a:bodyPr>
          <a:lstStyle/>
          <a:p>
            <a:r>
              <a:rPr lang="tr-TR" dirty="0" err="1"/>
              <a:t>Social</a:t>
            </a:r>
            <a:r>
              <a:rPr lang="tr-TR" dirty="0"/>
              <a:t> </a:t>
            </a:r>
            <a:r>
              <a:rPr lang="tr-TR" dirty="0" err="1"/>
              <a:t>Structure</a:t>
            </a:r>
            <a:endParaRPr lang="tr-TR" dirty="0"/>
          </a:p>
        </p:txBody>
      </p:sp>
      <p:sp>
        <p:nvSpPr>
          <p:cNvPr id="3" name="İçerik Yer Tutucusu 2">
            <a:extLst>
              <a:ext uri="{FF2B5EF4-FFF2-40B4-BE49-F238E27FC236}">
                <a16:creationId xmlns:a16="http://schemas.microsoft.com/office/drawing/2014/main" id="{E523750E-0E86-8195-FE9F-39857EA9BF75}"/>
              </a:ext>
            </a:extLst>
          </p:cNvPr>
          <p:cNvSpPr>
            <a:spLocks noGrp="1"/>
          </p:cNvSpPr>
          <p:nvPr>
            <p:ph idx="1"/>
          </p:nvPr>
        </p:nvSpPr>
        <p:spPr/>
        <p:txBody>
          <a:bodyPr/>
          <a:lstStyle/>
          <a:p>
            <a:r>
              <a:rPr lang="tr-TR" dirty="0"/>
              <a:t>Burton </a:t>
            </a:r>
            <a:r>
              <a:rPr lang="tr-TR" dirty="0" err="1"/>
              <a:t>summarizes</a:t>
            </a:r>
            <a:r>
              <a:rPr lang="tr-TR" dirty="0"/>
              <a:t> </a:t>
            </a:r>
            <a:r>
              <a:rPr lang="tr-TR" dirty="0" err="1"/>
              <a:t>the</a:t>
            </a:r>
            <a:r>
              <a:rPr lang="tr-TR" dirty="0"/>
              <a:t> </a:t>
            </a:r>
            <a:r>
              <a:rPr lang="tr-TR" dirty="0" err="1"/>
              <a:t>economic</a:t>
            </a:r>
            <a:r>
              <a:rPr lang="tr-TR" dirty="0"/>
              <a:t> </a:t>
            </a:r>
            <a:r>
              <a:rPr lang="tr-TR" dirty="0" err="1"/>
              <a:t>situation</a:t>
            </a:r>
            <a:r>
              <a:rPr lang="tr-TR" dirty="0"/>
              <a:t> in </a:t>
            </a:r>
            <a:r>
              <a:rPr lang="tr-TR" dirty="0" err="1"/>
              <a:t>the</a:t>
            </a:r>
            <a:r>
              <a:rPr lang="tr-TR" dirty="0"/>
              <a:t> </a:t>
            </a:r>
            <a:r>
              <a:rPr lang="tr-TR" dirty="0" err="1"/>
              <a:t>Middle</a:t>
            </a:r>
            <a:r>
              <a:rPr lang="tr-TR" dirty="0"/>
              <a:t> </a:t>
            </a:r>
            <a:r>
              <a:rPr lang="tr-TR" dirty="0" err="1"/>
              <a:t>Ages</a:t>
            </a:r>
            <a:r>
              <a:rPr lang="tr-TR" dirty="0"/>
              <a:t> as </a:t>
            </a:r>
            <a:r>
              <a:rPr lang="tr-TR" dirty="0" err="1"/>
              <a:t>such</a:t>
            </a:r>
            <a:r>
              <a:rPr lang="tr-TR" dirty="0"/>
              <a:t>: English </a:t>
            </a:r>
            <a:r>
              <a:rPr lang="tr-TR" dirty="0" err="1"/>
              <a:t>economic</a:t>
            </a:r>
            <a:r>
              <a:rPr lang="tr-TR" dirty="0"/>
              <a:t> </a:t>
            </a:r>
            <a:r>
              <a:rPr lang="tr-TR" dirty="0" err="1"/>
              <a:t>thinking</a:t>
            </a:r>
            <a:r>
              <a:rPr lang="tr-TR" dirty="0"/>
              <a:t> </a:t>
            </a:r>
            <a:r>
              <a:rPr lang="tr-TR" dirty="0" err="1"/>
              <a:t>was</a:t>
            </a:r>
            <a:r>
              <a:rPr lang="tr-TR" dirty="0"/>
              <a:t> </a:t>
            </a:r>
            <a:r>
              <a:rPr lang="tr-TR" dirty="0" err="1"/>
              <a:t>conservative</a:t>
            </a:r>
            <a:r>
              <a:rPr lang="tr-TR" dirty="0"/>
              <a:t> </a:t>
            </a:r>
            <a:r>
              <a:rPr lang="tr-TR" dirty="0" err="1"/>
              <a:t>and</a:t>
            </a:r>
            <a:r>
              <a:rPr lang="tr-TR" dirty="0"/>
              <a:t> </a:t>
            </a:r>
            <a:r>
              <a:rPr lang="tr-TR" dirty="0" err="1"/>
              <a:t>consisted</a:t>
            </a:r>
            <a:r>
              <a:rPr lang="tr-TR" dirty="0"/>
              <a:t> of </a:t>
            </a:r>
            <a:r>
              <a:rPr lang="tr-TR" dirty="0" err="1"/>
              <a:t>three</a:t>
            </a:r>
            <a:r>
              <a:rPr lang="tr-TR" dirty="0"/>
              <a:t> </a:t>
            </a:r>
            <a:r>
              <a:rPr lang="tr-TR" dirty="0" err="1"/>
              <a:t>groups</a:t>
            </a:r>
            <a:r>
              <a:rPr lang="tr-TR" dirty="0"/>
              <a:t>: </a:t>
            </a:r>
            <a:r>
              <a:rPr lang="tr-TR" b="1" dirty="0" err="1"/>
              <a:t>the</a:t>
            </a:r>
            <a:r>
              <a:rPr lang="tr-TR" b="1" dirty="0"/>
              <a:t> </a:t>
            </a:r>
            <a:r>
              <a:rPr lang="tr-TR" b="1" dirty="0" err="1"/>
              <a:t>ordines</a:t>
            </a:r>
            <a:r>
              <a:rPr lang="tr-TR" dirty="0"/>
              <a:t>, </a:t>
            </a:r>
            <a:r>
              <a:rPr lang="tr-TR" dirty="0" err="1"/>
              <a:t>those</a:t>
            </a:r>
            <a:r>
              <a:rPr lang="tr-TR" dirty="0"/>
              <a:t> </a:t>
            </a:r>
            <a:r>
              <a:rPr lang="tr-TR" dirty="0" err="1"/>
              <a:t>who</a:t>
            </a:r>
            <a:r>
              <a:rPr lang="tr-TR" dirty="0"/>
              <a:t> </a:t>
            </a:r>
            <a:r>
              <a:rPr lang="tr-TR" dirty="0" err="1"/>
              <a:t>fought</a:t>
            </a:r>
            <a:r>
              <a:rPr lang="tr-TR" dirty="0"/>
              <a:t>, </a:t>
            </a:r>
            <a:r>
              <a:rPr lang="tr-TR" dirty="0" err="1"/>
              <a:t>or</a:t>
            </a:r>
            <a:r>
              <a:rPr lang="tr-TR" dirty="0"/>
              <a:t> </a:t>
            </a:r>
            <a:r>
              <a:rPr lang="tr-TR" dirty="0" err="1"/>
              <a:t>the</a:t>
            </a:r>
            <a:r>
              <a:rPr lang="tr-TR" dirty="0"/>
              <a:t> </a:t>
            </a:r>
            <a:r>
              <a:rPr lang="tr-TR" dirty="0" err="1"/>
              <a:t>nobility</a:t>
            </a:r>
            <a:r>
              <a:rPr lang="tr-TR" dirty="0"/>
              <a:t>; </a:t>
            </a:r>
            <a:r>
              <a:rPr lang="tr-TR" b="1" dirty="0" err="1"/>
              <a:t>laboratores</a:t>
            </a:r>
            <a:r>
              <a:rPr lang="tr-TR" dirty="0"/>
              <a:t>, </a:t>
            </a:r>
            <a:r>
              <a:rPr lang="tr-TR" dirty="0" err="1"/>
              <a:t>those</a:t>
            </a:r>
            <a:r>
              <a:rPr lang="tr-TR" dirty="0"/>
              <a:t> </a:t>
            </a:r>
            <a:r>
              <a:rPr lang="tr-TR" dirty="0" err="1"/>
              <a:t>who</a:t>
            </a:r>
            <a:r>
              <a:rPr lang="tr-TR" dirty="0"/>
              <a:t> </a:t>
            </a:r>
            <a:r>
              <a:rPr lang="tr-TR" dirty="0" err="1"/>
              <a:t>worked</a:t>
            </a:r>
            <a:r>
              <a:rPr lang="tr-TR" dirty="0"/>
              <a:t>; </a:t>
            </a:r>
            <a:r>
              <a:rPr lang="tr-TR" dirty="0" err="1"/>
              <a:t>and</a:t>
            </a:r>
            <a:r>
              <a:rPr lang="tr-TR" dirty="0"/>
              <a:t> </a:t>
            </a:r>
            <a:r>
              <a:rPr lang="tr-TR" b="1" dirty="0" err="1"/>
              <a:t>oratores</a:t>
            </a:r>
            <a:r>
              <a:rPr lang="tr-TR" dirty="0"/>
              <a:t>, </a:t>
            </a:r>
            <a:r>
              <a:rPr lang="tr-TR" dirty="0" err="1"/>
              <a:t>those</a:t>
            </a:r>
            <a:r>
              <a:rPr lang="tr-TR" dirty="0"/>
              <a:t> </a:t>
            </a:r>
            <a:r>
              <a:rPr lang="tr-TR" dirty="0" err="1"/>
              <a:t>who</a:t>
            </a:r>
            <a:r>
              <a:rPr lang="tr-TR" dirty="0"/>
              <a:t> </a:t>
            </a:r>
            <a:r>
              <a:rPr lang="tr-TR" dirty="0" err="1"/>
              <a:t>prayed</a:t>
            </a:r>
            <a:r>
              <a:rPr lang="tr-TR" dirty="0"/>
              <a:t> </a:t>
            </a:r>
          </a:p>
        </p:txBody>
      </p:sp>
      <p:sp>
        <p:nvSpPr>
          <p:cNvPr id="4" name="Alt Bilgi Yer Tutucusu 3">
            <a:extLst>
              <a:ext uri="{FF2B5EF4-FFF2-40B4-BE49-F238E27FC236}">
                <a16:creationId xmlns:a16="http://schemas.microsoft.com/office/drawing/2014/main" id="{9AE4265F-BDAA-5D46-4135-12D1EF20FD24}"/>
              </a:ext>
            </a:extLst>
          </p:cNvPr>
          <p:cNvSpPr>
            <a:spLocks noGrp="1"/>
          </p:cNvSpPr>
          <p:nvPr>
            <p:ph type="ftr" sz="quarter" idx="11"/>
          </p:nvPr>
        </p:nvSpPr>
        <p:spPr/>
        <p:txBody>
          <a:bodyPr/>
          <a:lstStyle/>
          <a:p>
            <a:endParaRPr lang="en-US" dirty="0"/>
          </a:p>
        </p:txBody>
      </p:sp>
      <p:sp>
        <p:nvSpPr>
          <p:cNvPr id="5" name="Sağ Ok 4">
            <a:extLst>
              <a:ext uri="{FF2B5EF4-FFF2-40B4-BE49-F238E27FC236}">
                <a16:creationId xmlns:a16="http://schemas.microsoft.com/office/drawing/2014/main" id="{A27015BC-14EE-D190-2B1C-82E6DAB9244D}"/>
              </a:ext>
            </a:extLst>
          </p:cNvPr>
          <p:cNvSpPr/>
          <p:nvPr/>
        </p:nvSpPr>
        <p:spPr>
          <a:xfrm>
            <a:off x="700088" y="1057275"/>
            <a:ext cx="2511198" cy="45719"/>
          </a:xfrm>
          <a:prstGeom prst="rightArrow">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6" name="Metin kutusu 5">
            <a:extLst>
              <a:ext uri="{FF2B5EF4-FFF2-40B4-BE49-F238E27FC236}">
                <a16:creationId xmlns:a16="http://schemas.microsoft.com/office/drawing/2014/main" id="{840362A2-96E4-A6C6-E511-91E4B840EADB}"/>
              </a:ext>
            </a:extLst>
          </p:cNvPr>
          <p:cNvSpPr txBox="1"/>
          <p:nvPr/>
        </p:nvSpPr>
        <p:spPr>
          <a:xfrm>
            <a:off x="579785" y="1137622"/>
            <a:ext cx="3149074" cy="276999"/>
          </a:xfrm>
          <a:prstGeom prst="rect">
            <a:avLst/>
          </a:prstGeom>
          <a:noFill/>
        </p:spPr>
        <p:txBody>
          <a:bodyPr wrap="square" rtlCol="0">
            <a:spAutoFit/>
          </a:bodyPr>
          <a:lstStyle/>
          <a:p>
            <a:r>
              <a:rPr lang="tr-TR" sz="1200" dirty="0" err="1"/>
              <a:t>Assist</a:t>
            </a:r>
            <a:r>
              <a:rPr lang="tr-TR" sz="1200" dirty="0"/>
              <a:t>. </a:t>
            </a:r>
            <a:r>
              <a:rPr lang="tr-TR" sz="1200" dirty="0" err="1"/>
              <a:t>Prof.Dr</a:t>
            </a:r>
            <a:r>
              <a:rPr lang="tr-TR" sz="1200" dirty="0"/>
              <a:t>. Pelin GÖLCÜK MİRZA</a:t>
            </a:r>
          </a:p>
        </p:txBody>
      </p:sp>
      <p:pic>
        <p:nvPicPr>
          <p:cNvPr id="7" name="Picture 2" descr="Karabük Üniversitesi - Vikipedi">
            <a:extLst>
              <a:ext uri="{FF2B5EF4-FFF2-40B4-BE49-F238E27FC236}">
                <a16:creationId xmlns:a16="http://schemas.microsoft.com/office/drawing/2014/main" id="{D8270113-3307-876B-BA67-F8CCA6E9788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0316" y="277472"/>
            <a:ext cx="911398" cy="6710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002455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DF01281-C555-00AD-48B0-6205B83409AE}"/>
              </a:ext>
            </a:extLst>
          </p:cNvPr>
          <p:cNvSpPr>
            <a:spLocks noGrp="1"/>
          </p:cNvSpPr>
          <p:nvPr>
            <p:ph type="title"/>
          </p:nvPr>
        </p:nvSpPr>
        <p:spPr>
          <a:xfrm>
            <a:off x="2363153" y="967007"/>
            <a:ext cx="8770571" cy="1345269"/>
          </a:xfrm>
        </p:spPr>
        <p:txBody>
          <a:bodyPr/>
          <a:lstStyle/>
          <a:p>
            <a:r>
              <a:rPr lang="tr-TR" dirty="0" err="1"/>
              <a:t>Exceptions</a:t>
            </a:r>
            <a:endParaRPr lang="tr-TR" dirty="0"/>
          </a:p>
        </p:txBody>
      </p:sp>
      <p:sp>
        <p:nvSpPr>
          <p:cNvPr id="3" name="İçerik Yer Tutucusu 2">
            <a:extLst>
              <a:ext uri="{FF2B5EF4-FFF2-40B4-BE49-F238E27FC236}">
                <a16:creationId xmlns:a16="http://schemas.microsoft.com/office/drawing/2014/main" id="{D671EFD6-FAF6-3651-154C-EB920A0F24F7}"/>
              </a:ext>
            </a:extLst>
          </p:cNvPr>
          <p:cNvSpPr>
            <a:spLocks noGrp="1"/>
          </p:cNvSpPr>
          <p:nvPr>
            <p:ph idx="1"/>
          </p:nvPr>
        </p:nvSpPr>
        <p:spPr/>
        <p:txBody>
          <a:bodyPr/>
          <a:lstStyle/>
          <a:p>
            <a:r>
              <a:rPr lang="tr-TR" dirty="0" err="1"/>
              <a:t>Jews</a:t>
            </a:r>
            <a:r>
              <a:rPr lang="tr-TR" dirty="0"/>
              <a:t> (</a:t>
            </a:r>
            <a:r>
              <a:rPr lang="tr-TR" dirty="0" err="1"/>
              <a:t>moneylenders</a:t>
            </a:r>
            <a:r>
              <a:rPr lang="tr-TR" dirty="0"/>
              <a:t>)</a:t>
            </a:r>
          </a:p>
          <a:p>
            <a:r>
              <a:rPr lang="tr-TR" dirty="0" err="1"/>
              <a:t>Vegabonds</a:t>
            </a:r>
            <a:r>
              <a:rPr lang="tr-TR" dirty="0"/>
              <a:t>,</a:t>
            </a:r>
          </a:p>
          <a:p>
            <a:r>
              <a:rPr lang="tr-TR" dirty="0" err="1"/>
              <a:t>Beggars</a:t>
            </a:r>
            <a:r>
              <a:rPr lang="tr-TR" dirty="0"/>
              <a:t>,</a:t>
            </a:r>
          </a:p>
          <a:p>
            <a:r>
              <a:rPr lang="tr-TR" dirty="0"/>
              <a:t>Street </a:t>
            </a:r>
            <a:r>
              <a:rPr lang="tr-TR" dirty="0" err="1"/>
              <a:t>entertainers</a:t>
            </a:r>
            <a:r>
              <a:rPr lang="tr-TR" dirty="0"/>
              <a:t>,</a:t>
            </a:r>
          </a:p>
          <a:p>
            <a:r>
              <a:rPr lang="tr-TR" dirty="0" err="1"/>
              <a:t>Prostititutes</a:t>
            </a:r>
            <a:endParaRPr lang="tr-TR" dirty="0"/>
          </a:p>
          <a:p>
            <a:r>
              <a:rPr lang="tr-TR" dirty="0" err="1"/>
              <a:t>Criminals</a:t>
            </a:r>
            <a:endParaRPr lang="tr-TR" dirty="0"/>
          </a:p>
        </p:txBody>
      </p:sp>
      <p:sp>
        <p:nvSpPr>
          <p:cNvPr id="4" name="Alt Bilgi Yer Tutucusu 3">
            <a:extLst>
              <a:ext uri="{FF2B5EF4-FFF2-40B4-BE49-F238E27FC236}">
                <a16:creationId xmlns:a16="http://schemas.microsoft.com/office/drawing/2014/main" id="{2185F8A5-B2A5-F703-2813-0D782D615E15}"/>
              </a:ext>
            </a:extLst>
          </p:cNvPr>
          <p:cNvSpPr>
            <a:spLocks noGrp="1"/>
          </p:cNvSpPr>
          <p:nvPr>
            <p:ph type="ftr" sz="quarter" idx="11"/>
          </p:nvPr>
        </p:nvSpPr>
        <p:spPr/>
        <p:txBody>
          <a:bodyPr/>
          <a:lstStyle/>
          <a:p>
            <a:endParaRPr lang="en-US" dirty="0"/>
          </a:p>
        </p:txBody>
      </p:sp>
      <p:sp>
        <p:nvSpPr>
          <p:cNvPr id="5" name="Sağ Ok 4">
            <a:extLst>
              <a:ext uri="{FF2B5EF4-FFF2-40B4-BE49-F238E27FC236}">
                <a16:creationId xmlns:a16="http://schemas.microsoft.com/office/drawing/2014/main" id="{448E21CE-511C-FDCB-8B72-220413F7FE1F}"/>
              </a:ext>
            </a:extLst>
          </p:cNvPr>
          <p:cNvSpPr/>
          <p:nvPr/>
        </p:nvSpPr>
        <p:spPr>
          <a:xfrm>
            <a:off x="700088" y="1057275"/>
            <a:ext cx="2511198" cy="45719"/>
          </a:xfrm>
          <a:prstGeom prst="rightArrow">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6" name="Metin kutusu 5">
            <a:extLst>
              <a:ext uri="{FF2B5EF4-FFF2-40B4-BE49-F238E27FC236}">
                <a16:creationId xmlns:a16="http://schemas.microsoft.com/office/drawing/2014/main" id="{A133EB3B-3790-3972-41EE-45DBABC8915E}"/>
              </a:ext>
            </a:extLst>
          </p:cNvPr>
          <p:cNvSpPr txBox="1"/>
          <p:nvPr/>
        </p:nvSpPr>
        <p:spPr>
          <a:xfrm>
            <a:off x="579785" y="1137622"/>
            <a:ext cx="3149074" cy="276999"/>
          </a:xfrm>
          <a:prstGeom prst="rect">
            <a:avLst/>
          </a:prstGeom>
          <a:noFill/>
        </p:spPr>
        <p:txBody>
          <a:bodyPr wrap="square" rtlCol="0">
            <a:spAutoFit/>
          </a:bodyPr>
          <a:lstStyle/>
          <a:p>
            <a:r>
              <a:rPr lang="tr-TR" sz="1200" dirty="0" err="1"/>
              <a:t>Assist</a:t>
            </a:r>
            <a:r>
              <a:rPr lang="tr-TR" sz="1200" dirty="0"/>
              <a:t>. </a:t>
            </a:r>
            <a:r>
              <a:rPr lang="tr-TR" sz="1200" dirty="0" err="1"/>
              <a:t>Prof.Dr</a:t>
            </a:r>
            <a:r>
              <a:rPr lang="tr-TR" sz="1200" dirty="0"/>
              <a:t>. Pelin GÖLCÜK MİRZA</a:t>
            </a:r>
          </a:p>
        </p:txBody>
      </p:sp>
      <p:pic>
        <p:nvPicPr>
          <p:cNvPr id="7" name="Picture 2" descr="Karabük Üniversitesi - Vikipedi">
            <a:extLst>
              <a:ext uri="{FF2B5EF4-FFF2-40B4-BE49-F238E27FC236}">
                <a16:creationId xmlns:a16="http://schemas.microsoft.com/office/drawing/2014/main" id="{8D032396-5003-E585-8CAB-2C366DBF441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0316" y="277472"/>
            <a:ext cx="911398" cy="6710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20027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B85D827-2E62-9659-8AB3-5FE8FC49D06F}"/>
              </a:ext>
            </a:extLst>
          </p:cNvPr>
          <p:cNvSpPr>
            <a:spLocks noGrp="1"/>
          </p:cNvSpPr>
          <p:nvPr>
            <p:ph type="title"/>
          </p:nvPr>
        </p:nvSpPr>
        <p:spPr>
          <a:xfrm>
            <a:off x="2063115" y="967007"/>
            <a:ext cx="8770571" cy="1345269"/>
          </a:xfrm>
        </p:spPr>
        <p:txBody>
          <a:bodyPr>
            <a:normAutofit fontScale="90000"/>
          </a:bodyPr>
          <a:lstStyle/>
          <a:p>
            <a:r>
              <a:rPr lang="tr-TR" dirty="0" err="1"/>
              <a:t>Trade</a:t>
            </a:r>
            <a:r>
              <a:rPr lang="tr-TR" dirty="0"/>
              <a:t> </a:t>
            </a:r>
            <a:r>
              <a:rPr lang="tr-TR" dirty="0" err="1"/>
              <a:t>and</a:t>
            </a:r>
            <a:r>
              <a:rPr lang="tr-TR" dirty="0"/>
              <a:t> </a:t>
            </a:r>
            <a:r>
              <a:rPr lang="tr-TR" dirty="0" err="1"/>
              <a:t>Merchants</a:t>
            </a:r>
            <a:r>
              <a:rPr lang="tr-TR" dirty="0"/>
              <a:t> in </a:t>
            </a:r>
            <a:r>
              <a:rPr lang="tr-TR" dirty="0" err="1"/>
              <a:t>the</a:t>
            </a:r>
            <a:r>
              <a:rPr lang="tr-TR" dirty="0"/>
              <a:t> </a:t>
            </a:r>
            <a:r>
              <a:rPr lang="tr-TR" dirty="0" err="1"/>
              <a:t>Middle</a:t>
            </a:r>
            <a:r>
              <a:rPr lang="tr-TR" dirty="0"/>
              <a:t> </a:t>
            </a:r>
            <a:r>
              <a:rPr lang="tr-TR" dirty="0" err="1"/>
              <a:t>Ages</a:t>
            </a:r>
            <a:endParaRPr lang="tr-TR" dirty="0"/>
          </a:p>
        </p:txBody>
      </p:sp>
      <p:sp>
        <p:nvSpPr>
          <p:cNvPr id="3" name="İçerik Yer Tutucusu 2">
            <a:extLst>
              <a:ext uri="{FF2B5EF4-FFF2-40B4-BE49-F238E27FC236}">
                <a16:creationId xmlns:a16="http://schemas.microsoft.com/office/drawing/2014/main" id="{9A4C5E58-CEE7-9A74-C930-9F5FE9855C98}"/>
              </a:ext>
            </a:extLst>
          </p:cNvPr>
          <p:cNvSpPr>
            <a:spLocks noGrp="1"/>
          </p:cNvSpPr>
          <p:nvPr>
            <p:ph idx="1"/>
          </p:nvPr>
        </p:nvSpPr>
        <p:spPr/>
        <p:txBody>
          <a:bodyPr>
            <a:normAutofit fontScale="62500" lnSpcReduction="20000"/>
          </a:bodyPr>
          <a:lstStyle/>
          <a:p>
            <a:r>
              <a:rPr lang="tr-TR" dirty="0" err="1"/>
              <a:t>The</a:t>
            </a:r>
            <a:r>
              <a:rPr lang="tr-TR" dirty="0"/>
              <a:t> English </a:t>
            </a:r>
            <a:r>
              <a:rPr lang="tr-TR" dirty="0" err="1"/>
              <a:t>economic</a:t>
            </a:r>
            <a:r>
              <a:rPr lang="tr-TR" dirty="0"/>
              <a:t> </a:t>
            </a:r>
            <a:r>
              <a:rPr lang="tr-TR" dirty="0" err="1"/>
              <a:t>system</a:t>
            </a:r>
            <a:r>
              <a:rPr lang="tr-TR" dirty="0"/>
              <a:t> </a:t>
            </a:r>
            <a:r>
              <a:rPr lang="tr-TR" dirty="0" err="1"/>
              <a:t>was</a:t>
            </a:r>
            <a:r>
              <a:rPr lang="tr-TR" dirty="0"/>
              <a:t> </a:t>
            </a:r>
            <a:r>
              <a:rPr lang="tr-TR" dirty="0" err="1"/>
              <a:t>based</a:t>
            </a:r>
            <a:r>
              <a:rPr lang="tr-TR" dirty="0"/>
              <a:t> on </a:t>
            </a:r>
            <a:r>
              <a:rPr lang="tr-TR" dirty="0" err="1"/>
              <a:t>agriculture</a:t>
            </a:r>
            <a:r>
              <a:rPr lang="tr-TR" dirty="0"/>
              <a:t>. </a:t>
            </a:r>
            <a:r>
              <a:rPr lang="tr-TR" dirty="0" err="1"/>
              <a:t>However</a:t>
            </a:r>
            <a:r>
              <a:rPr lang="tr-TR" dirty="0"/>
              <a:t>, </a:t>
            </a:r>
            <a:r>
              <a:rPr lang="tr-TR" dirty="0" err="1"/>
              <a:t>markets</a:t>
            </a:r>
            <a:r>
              <a:rPr lang="tr-TR" dirty="0"/>
              <a:t> </a:t>
            </a:r>
            <a:r>
              <a:rPr lang="tr-TR" dirty="0" err="1"/>
              <a:t>and</a:t>
            </a:r>
            <a:r>
              <a:rPr lang="tr-TR" dirty="0"/>
              <a:t> </a:t>
            </a:r>
            <a:r>
              <a:rPr lang="tr-TR" dirty="0" err="1"/>
              <a:t>processed</a:t>
            </a:r>
            <a:r>
              <a:rPr lang="tr-TR" dirty="0"/>
              <a:t> </a:t>
            </a:r>
            <a:r>
              <a:rPr lang="tr-TR" dirty="0" err="1"/>
              <a:t>goods</a:t>
            </a:r>
            <a:r>
              <a:rPr lang="tr-TR" dirty="0"/>
              <a:t> </a:t>
            </a:r>
            <a:r>
              <a:rPr lang="tr-TR" dirty="0" err="1"/>
              <a:t>were</a:t>
            </a:r>
            <a:r>
              <a:rPr lang="tr-TR" dirty="0"/>
              <a:t> </a:t>
            </a:r>
            <a:r>
              <a:rPr lang="tr-TR" dirty="0" err="1"/>
              <a:t>also</a:t>
            </a:r>
            <a:r>
              <a:rPr lang="tr-TR" dirty="0"/>
              <a:t> </a:t>
            </a:r>
            <a:r>
              <a:rPr lang="tr-TR" dirty="0" err="1"/>
              <a:t>important</a:t>
            </a:r>
            <a:r>
              <a:rPr lang="tr-TR" dirty="0"/>
              <a:t> </a:t>
            </a:r>
            <a:r>
              <a:rPr lang="tr-TR" dirty="0" err="1"/>
              <a:t>for</a:t>
            </a:r>
            <a:r>
              <a:rPr lang="tr-TR" dirty="0"/>
              <a:t> </a:t>
            </a:r>
            <a:r>
              <a:rPr lang="tr-TR" dirty="0" err="1"/>
              <a:t>merchants</a:t>
            </a:r>
            <a:r>
              <a:rPr lang="tr-TR" dirty="0"/>
              <a:t> </a:t>
            </a:r>
            <a:r>
              <a:rPr lang="tr-TR" dirty="0" err="1"/>
              <a:t>and</a:t>
            </a:r>
            <a:r>
              <a:rPr lang="tr-TR" dirty="0"/>
              <a:t> </a:t>
            </a:r>
            <a:r>
              <a:rPr lang="tr-TR" dirty="0" err="1"/>
              <a:t>livestock</a:t>
            </a:r>
            <a:r>
              <a:rPr lang="tr-TR" dirty="0"/>
              <a:t> </a:t>
            </a:r>
            <a:r>
              <a:rPr lang="tr-TR" dirty="0" err="1"/>
              <a:t>supply</a:t>
            </a:r>
            <a:r>
              <a:rPr lang="tr-TR" dirty="0"/>
              <a:t> of </a:t>
            </a:r>
            <a:r>
              <a:rPr lang="tr-TR" dirty="0" err="1"/>
              <a:t>the</a:t>
            </a:r>
            <a:r>
              <a:rPr lang="tr-TR" dirty="0"/>
              <a:t> </a:t>
            </a:r>
            <a:r>
              <a:rPr lang="tr-TR" dirty="0" err="1"/>
              <a:t>people</a:t>
            </a:r>
            <a:r>
              <a:rPr lang="tr-TR" dirty="0"/>
              <a:t>. </a:t>
            </a:r>
          </a:p>
          <a:p>
            <a:r>
              <a:rPr lang="tr-TR" b="1" dirty="0" err="1"/>
              <a:t>Local</a:t>
            </a:r>
            <a:r>
              <a:rPr lang="tr-TR" b="1" dirty="0"/>
              <a:t> </a:t>
            </a:r>
            <a:r>
              <a:rPr lang="tr-TR" b="1" dirty="0" err="1"/>
              <a:t>and</a:t>
            </a:r>
            <a:r>
              <a:rPr lang="tr-TR" b="1" dirty="0"/>
              <a:t> International </a:t>
            </a:r>
            <a:r>
              <a:rPr lang="tr-TR" b="1" dirty="0" err="1"/>
              <a:t>Trade</a:t>
            </a:r>
            <a:r>
              <a:rPr lang="tr-TR" dirty="0"/>
              <a:t>:</a:t>
            </a:r>
          </a:p>
          <a:p>
            <a:pPr>
              <a:buFont typeface="Arial" panose="020B0604020202020204" pitchFamily="34" charset="0"/>
              <a:buChar char="•"/>
            </a:pPr>
            <a:r>
              <a:rPr lang="tr-TR" dirty="0" err="1"/>
              <a:t>Local</a:t>
            </a:r>
            <a:r>
              <a:rPr lang="tr-TR" dirty="0"/>
              <a:t> </a:t>
            </a:r>
            <a:r>
              <a:rPr lang="tr-TR" dirty="0" err="1"/>
              <a:t>markets</a:t>
            </a:r>
            <a:r>
              <a:rPr lang="tr-TR" dirty="0"/>
              <a:t> </a:t>
            </a:r>
            <a:r>
              <a:rPr lang="tr-TR" dirty="0" err="1"/>
              <a:t>were</a:t>
            </a:r>
            <a:r>
              <a:rPr lang="tr-TR" dirty="0"/>
              <a:t> </a:t>
            </a:r>
            <a:r>
              <a:rPr lang="tr-TR" dirty="0" err="1"/>
              <a:t>essential</a:t>
            </a:r>
            <a:r>
              <a:rPr lang="tr-TR" dirty="0"/>
              <a:t> </a:t>
            </a:r>
            <a:r>
              <a:rPr lang="tr-TR" dirty="0" err="1"/>
              <a:t>for</a:t>
            </a:r>
            <a:r>
              <a:rPr lang="tr-TR" dirty="0"/>
              <a:t> </a:t>
            </a:r>
            <a:r>
              <a:rPr lang="tr-TR" dirty="0" err="1"/>
              <a:t>the</a:t>
            </a:r>
            <a:r>
              <a:rPr lang="tr-TR" dirty="0"/>
              <a:t> </a:t>
            </a:r>
            <a:r>
              <a:rPr lang="tr-TR" dirty="0" err="1"/>
              <a:t>distribution</a:t>
            </a:r>
            <a:r>
              <a:rPr lang="tr-TR" dirty="0"/>
              <a:t> of </a:t>
            </a:r>
            <a:r>
              <a:rPr lang="tr-TR" dirty="0" err="1"/>
              <a:t>agricultural</a:t>
            </a:r>
            <a:r>
              <a:rPr lang="tr-TR" dirty="0"/>
              <a:t> </a:t>
            </a:r>
            <a:r>
              <a:rPr lang="tr-TR" dirty="0" err="1"/>
              <a:t>products</a:t>
            </a:r>
            <a:r>
              <a:rPr lang="tr-TR" dirty="0"/>
              <a:t> </a:t>
            </a:r>
            <a:r>
              <a:rPr lang="tr-TR" dirty="0" err="1"/>
              <a:t>and</a:t>
            </a:r>
            <a:r>
              <a:rPr lang="tr-TR" dirty="0"/>
              <a:t> </a:t>
            </a:r>
            <a:r>
              <a:rPr lang="tr-TR" dirty="0" err="1"/>
              <a:t>goods</a:t>
            </a:r>
            <a:r>
              <a:rPr lang="tr-TR" dirty="0"/>
              <a:t> </a:t>
            </a:r>
            <a:r>
              <a:rPr lang="tr-TR" dirty="0" err="1"/>
              <a:t>like</a:t>
            </a:r>
            <a:r>
              <a:rPr lang="tr-TR" dirty="0"/>
              <a:t> </a:t>
            </a:r>
            <a:r>
              <a:rPr lang="tr-TR" dirty="0" err="1"/>
              <a:t>textiles</a:t>
            </a:r>
            <a:r>
              <a:rPr lang="tr-TR" dirty="0"/>
              <a:t>, </a:t>
            </a:r>
            <a:r>
              <a:rPr lang="tr-TR" dirty="0" err="1"/>
              <a:t>metalwork</a:t>
            </a:r>
            <a:r>
              <a:rPr lang="tr-TR" dirty="0"/>
              <a:t>, </a:t>
            </a:r>
            <a:r>
              <a:rPr lang="tr-TR" dirty="0" err="1"/>
              <a:t>and</a:t>
            </a:r>
            <a:r>
              <a:rPr lang="tr-TR" dirty="0"/>
              <a:t> </a:t>
            </a:r>
            <a:r>
              <a:rPr lang="tr-TR" dirty="0" err="1"/>
              <a:t>pottery</a:t>
            </a:r>
            <a:r>
              <a:rPr lang="tr-TR" dirty="0"/>
              <a:t>.</a:t>
            </a:r>
          </a:p>
          <a:p>
            <a:pPr>
              <a:buFont typeface="Arial" panose="020B0604020202020204" pitchFamily="34" charset="0"/>
              <a:buChar char="•"/>
            </a:pPr>
            <a:r>
              <a:rPr lang="tr-TR" dirty="0"/>
              <a:t>International </a:t>
            </a:r>
            <a:r>
              <a:rPr lang="tr-TR" dirty="0" err="1"/>
              <a:t>trade</a:t>
            </a:r>
            <a:r>
              <a:rPr lang="tr-TR" dirty="0"/>
              <a:t> </a:t>
            </a:r>
            <a:r>
              <a:rPr lang="tr-TR" dirty="0" err="1"/>
              <a:t>expanded</a:t>
            </a:r>
            <a:r>
              <a:rPr lang="tr-TR" dirty="0"/>
              <a:t> </a:t>
            </a:r>
            <a:r>
              <a:rPr lang="tr-TR" dirty="0" err="1"/>
              <a:t>significantly</a:t>
            </a:r>
            <a:r>
              <a:rPr lang="tr-TR" dirty="0"/>
              <a:t>, </a:t>
            </a:r>
            <a:r>
              <a:rPr lang="tr-TR" dirty="0" err="1"/>
              <a:t>with</a:t>
            </a:r>
            <a:r>
              <a:rPr lang="tr-TR" dirty="0"/>
              <a:t> English </a:t>
            </a:r>
            <a:r>
              <a:rPr lang="tr-TR" dirty="0" err="1"/>
              <a:t>wool</a:t>
            </a:r>
            <a:r>
              <a:rPr lang="tr-TR" dirty="0"/>
              <a:t> </a:t>
            </a:r>
            <a:r>
              <a:rPr lang="tr-TR" dirty="0" err="1"/>
              <a:t>being</a:t>
            </a:r>
            <a:r>
              <a:rPr lang="tr-TR" dirty="0"/>
              <a:t> </a:t>
            </a:r>
            <a:r>
              <a:rPr lang="tr-TR" dirty="0" err="1"/>
              <a:t>one</a:t>
            </a:r>
            <a:r>
              <a:rPr lang="tr-TR" dirty="0"/>
              <a:t> of </a:t>
            </a:r>
            <a:r>
              <a:rPr lang="tr-TR" dirty="0" err="1"/>
              <a:t>the</a:t>
            </a:r>
            <a:r>
              <a:rPr lang="tr-TR" dirty="0"/>
              <a:t> </a:t>
            </a:r>
            <a:r>
              <a:rPr lang="tr-TR" dirty="0" err="1"/>
              <a:t>most</a:t>
            </a:r>
            <a:r>
              <a:rPr lang="tr-TR" dirty="0"/>
              <a:t> </a:t>
            </a:r>
            <a:r>
              <a:rPr lang="tr-TR" dirty="0" err="1"/>
              <a:t>important</a:t>
            </a:r>
            <a:r>
              <a:rPr lang="tr-TR" dirty="0"/>
              <a:t> </a:t>
            </a:r>
            <a:r>
              <a:rPr lang="tr-TR" dirty="0" err="1"/>
              <a:t>exports</a:t>
            </a:r>
            <a:r>
              <a:rPr lang="tr-TR" dirty="0"/>
              <a:t>. </a:t>
            </a:r>
            <a:r>
              <a:rPr lang="tr-TR" dirty="0" err="1"/>
              <a:t>Wool</a:t>
            </a:r>
            <a:r>
              <a:rPr lang="tr-TR" dirty="0"/>
              <a:t> </a:t>
            </a:r>
            <a:r>
              <a:rPr lang="tr-TR" dirty="0" err="1"/>
              <a:t>was</a:t>
            </a:r>
            <a:r>
              <a:rPr lang="tr-TR" dirty="0"/>
              <a:t> </a:t>
            </a:r>
            <a:r>
              <a:rPr lang="tr-TR" dirty="0" err="1"/>
              <a:t>highly</a:t>
            </a:r>
            <a:r>
              <a:rPr lang="tr-TR" dirty="0"/>
              <a:t> </a:t>
            </a:r>
            <a:r>
              <a:rPr lang="tr-TR" dirty="0" err="1"/>
              <a:t>sought</a:t>
            </a:r>
            <a:r>
              <a:rPr lang="tr-TR" dirty="0"/>
              <a:t> </a:t>
            </a:r>
            <a:r>
              <a:rPr lang="tr-TR" dirty="0" err="1"/>
              <a:t>after</a:t>
            </a:r>
            <a:r>
              <a:rPr lang="tr-TR" dirty="0"/>
              <a:t> in </a:t>
            </a:r>
            <a:r>
              <a:rPr lang="tr-TR" dirty="0" err="1"/>
              <a:t>Flanders</a:t>
            </a:r>
            <a:r>
              <a:rPr lang="tr-TR" dirty="0"/>
              <a:t> </a:t>
            </a:r>
            <a:r>
              <a:rPr lang="tr-TR" dirty="0" err="1"/>
              <a:t>and</a:t>
            </a:r>
            <a:r>
              <a:rPr lang="tr-TR" dirty="0"/>
              <a:t> </a:t>
            </a:r>
            <a:r>
              <a:rPr lang="tr-TR" dirty="0" err="1"/>
              <a:t>other</a:t>
            </a:r>
            <a:r>
              <a:rPr lang="tr-TR" dirty="0"/>
              <a:t> </a:t>
            </a:r>
            <a:r>
              <a:rPr lang="tr-TR" dirty="0" err="1"/>
              <a:t>parts</a:t>
            </a:r>
            <a:r>
              <a:rPr lang="tr-TR" dirty="0"/>
              <a:t> of Europe, </a:t>
            </a:r>
            <a:r>
              <a:rPr lang="tr-TR" dirty="0" err="1"/>
              <a:t>driving</a:t>
            </a:r>
            <a:r>
              <a:rPr lang="tr-TR" dirty="0"/>
              <a:t> </a:t>
            </a:r>
            <a:r>
              <a:rPr lang="tr-TR" dirty="0" err="1"/>
              <a:t>the</a:t>
            </a:r>
            <a:r>
              <a:rPr lang="tr-TR" dirty="0"/>
              <a:t> English </a:t>
            </a:r>
            <a:r>
              <a:rPr lang="tr-TR" dirty="0" err="1"/>
              <a:t>economy</a:t>
            </a:r>
            <a:r>
              <a:rPr lang="tr-TR" dirty="0"/>
              <a:t>.</a:t>
            </a:r>
          </a:p>
          <a:p>
            <a:r>
              <a:rPr lang="tr-TR" b="1" dirty="0" err="1"/>
              <a:t>Guilds</a:t>
            </a:r>
            <a:r>
              <a:rPr lang="tr-TR" b="1" dirty="0"/>
              <a:t> </a:t>
            </a:r>
            <a:r>
              <a:rPr lang="tr-TR" b="1" dirty="0" err="1"/>
              <a:t>and</a:t>
            </a:r>
            <a:r>
              <a:rPr lang="tr-TR" b="1" dirty="0"/>
              <a:t> </a:t>
            </a:r>
            <a:r>
              <a:rPr lang="tr-TR" b="1" dirty="0" err="1"/>
              <a:t>Merchants</a:t>
            </a:r>
            <a:r>
              <a:rPr lang="tr-TR" dirty="0"/>
              <a:t>:</a:t>
            </a:r>
          </a:p>
          <a:p>
            <a:pPr>
              <a:buFont typeface="Arial" panose="020B0604020202020204" pitchFamily="34" charset="0"/>
              <a:buChar char="•"/>
            </a:pPr>
            <a:r>
              <a:rPr lang="tr-TR" dirty="0" err="1"/>
              <a:t>Guilds</a:t>
            </a:r>
            <a:r>
              <a:rPr lang="tr-TR" dirty="0"/>
              <a:t> </a:t>
            </a:r>
            <a:r>
              <a:rPr lang="tr-TR" dirty="0" err="1"/>
              <a:t>were</a:t>
            </a:r>
            <a:r>
              <a:rPr lang="tr-TR" dirty="0"/>
              <a:t> </a:t>
            </a:r>
            <a:r>
              <a:rPr lang="tr-TR" dirty="0" err="1"/>
              <a:t>associations</a:t>
            </a:r>
            <a:r>
              <a:rPr lang="tr-TR" dirty="0"/>
              <a:t> of </a:t>
            </a:r>
            <a:r>
              <a:rPr lang="tr-TR" dirty="0" err="1"/>
              <a:t>merchants</a:t>
            </a:r>
            <a:r>
              <a:rPr lang="tr-TR" dirty="0"/>
              <a:t> </a:t>
            </a:r>
            <a:r>
              <a:rPr lang="tr-TR" dirty="0" err="1"/>
              <a:t>and</a:t>
            </a:r>
            <a:r>
              <a:rPr lang="tr-TR" dirty="0"/>
              <a:t> </a:t>
            </a:r>
            <a:r>
              <a:rPr lang="tr-TR" dirty="0" err="1"/>
              <a:t>craftsmen</a:t>
            </a:r>
            <a:r>
              <a:rPr lang="tr-TR" dirty="0"/>
              <a:t> </a:t>
            </a:r>
            <a:r>
              <a:rPr lang="tr-TR" dirty="0" err="1"/>
              <a:t>that</a:t>
            </a:r>
            <a:r>
              <a:rPr lang="tr-TR" dirty="0"/>
              <a:t> </a:t>
            </a:r>
            <a:r>
              <a:rPr lang="tr-TR" dirty="0" err="1"/>
              <a:t>regulated</a:t>
            </a:r>
            <a:r>
              <a:rPr lang="tr-TR" dirty="0"/>
              <a:t> </a:t>
            </a:r>
            <a:r>
              <a:rPr lang="tr-TR" dirty="0" err="1"/>
              <a:t>trade</a:t>
            </a:r>
            <a:r>
              <a:rPr lang="tr-TR" dirty="0"/>
              <a:t> </a:t>
            </a:r>
            <a:r>
              <a:rPr lang="tr-TR" dirty="0" err="1"/>
              <a:t>and</a:t>
            </a:r>
            <a:r>
              <a:rPr lang="tr-TR" dirty="0"/>
              <a:t> </a:t>
            </a:r>
            <a:r>
              <a:rPr lang="tr-TR" dirty="0" err="1"/>
              <a:t>maintained</a:t>
            </a:r>
            <a:r>
              <a:rPr lang="tr-TR" dirty="0"/>
              <a:t> </a:t>
            </a:r>
            <a:r>
              <a:rPr lang="tr-TR" dirty="0" err="1"/>
              <a:t>standards</a:t>
            </a:r>
            <a:r>
              <a:rPr lang="tr-TR" dirty="0"/>
              <a:t> of </a:t>
            </a:r>
            <a:r>
              <a:rPr lang="tr-TR" dirty="0" err="1"/>
              <a:t>quality</a:t>
            </a:r>
            <a:r>
              <a:rPr lang="tr-TR" dirty="0"/>
              <a:t>. They </a:t>
            </a:r>
            <a:r>
              <a:rPr lang="tr-TR" dirty="0" err="1"/>
              <a:t>also</a:t>
            </a:r>
            <a:r>
              <a:rPr lang="tr-TR" dirty="0"/>
              <a:t> </a:t>
            </a:r>
            <a:r>
              <a:rPr lang="tr-TR" dirty="0" err="1"/>
              <a:t>provided</a:t>
            </a:r>
            <a:r>
              <a:rPr lang="tr-TR" dirty="0"/>
              <a:t> a </a:t>
            </a:r>
            <a:r>
              <a:rPr lang="tr-TR" dirty="0" err="1"/>
              <a:t>support</a:t>
            </a:r>
            <a:r>
              <a:rPr lang="tr-TR" dirty="0"/>
              <a:t> network </a:t>
            </a:r>
            <a:r>
              <a:rPr lang="tr-TR" dirty="0" err="1"/>
              <a:t>for</a:t>
            </a:r>
            <a:r>
              <a:rPr lang="tr-TR" dirty="0"/>
              <a:t> </a:t>
            </a:r>
            <a:r>
              <a:rPr lang="tr-TR" dirty="0" err="1"/>
              <a:t>their</a:t>
            </a:r>
            <a:r>
              <a:rPr lang="tr-TR" dirty="0"/>
              <a:t> </a:t>
            </a:r>
            <a:r>
              <a:rPr lang="tr-TR" dirty="0" err="1"/>
              <a:t>members</a:t>
            </a:r>
            <a:r>
              <a:rPr lang="tr-TR" dirty="0"/>
              <a:t>.</a:t>
            </a:r>
          </a:p>
          <a:p>
            <a:pPr>
              <a:buFont typeface="Arial" panose="020B0604020202020204" pitchFamily="34" charset="0"/>
              <a:buChar char="•"/>
            </a:pPr>
            <a:r>
              <a:rPr lang="tr-TR" dirty="0" err="1"/>
              <a:t>Merchants</a:t>
            </a:r>
            <a:r>
              <a:rPr lang="tr-TR" dirty="0"/>
              <a:t> </a:t>
            </a:r>
            <a:r>
              <a:rPr lang="tr-TR" dirty="0" err="1"/>
              <a:t>played</a:t>
            </a:r>
            <a:r>
              <a:rPr lang="tr-TR" dirty="0"/>
              <a:t> a </a:t>
            </a:r>
            <a:r>
              <a:rPr lang="tr-TR" dirty="0" err="1"/>
              <a:t>crucial</a:t>
            </a:r>
            <a:r>
              <a:rPr lang="tr-TR" dirty="0"/>
              <a:t> role in </a:t>
            </a:r>
            <a:r>
              <a:rPr lang="tr-TR" dirty="0" err="1"/>
              <a:t>connecting</a:t>
            </a:r>
            <a:r>
              <a:rPr lang="tr-TR" dirty="0"/>
              <a:t> </a:t>
            </a:r>
            <a:r>
              <a:rPr lang="tr-TR" dirty="0" err="1"/>
              <a:t>England</a:t>
            </a:r>
            <a:r>
              <a:rPr lang="tr-TR" dirty="0"/>
              <a:t> </a:t>
            </a:r>
            <a:r>
              <a:rPr lang="tr-TR" dirty="0" err="1"/>
              <a:t>with</a:t>
            </a:r>
            <a:r>
              <a:rPr lang="tr-TR" dirty="0"/>
              <a:t> </a:t>
            </a:r>
            <a:r>
              <a:rPr lang="tr-TR" dirty="0" err="1"/>
              <a:t>the</a:t>
            </a:r>
            <a:r>
              <a:rPr lang="tr-TR" dirty="0"/>
              <a:t> </a:t>
            </a:r>
            <a:r>
              <a:rPr lang="tr-TR" dirty="0" err="1"/>
              <a:t>broader</a:t>
            </a:r>
            <a:r>
              <a:rPr lang="tr-TR" dirty="0"/>
              <a:t> </a:t>
            </a:r>
            <a:r>
              <a:rPr lang="tr-TR" dirty="0" err="1"/>
              <a:t>European</a:t>
            </a:r>
            <a:endParaRPr lang="tr-TR" dirty="0"/>
          </a:p>
          <a:p>
            <a:endParaRPr lang="tr-TR" dirty="0"/>
          </a:p>
        </p:txBody>
      </p:sp>
      <p:sp>
        <p:nvSpPr>
          <p:cNvPr id="4" name="Alt Bilgi Yer Tutucusu 3">
            <a:extLst>
              <a:ext uri="{FF2B5EF4-FFF2-40B4-BE49-F238E27FC236}">
                <a16:creationId xmlns:a16="http://schemas.microsoft.com/office/drawing/2014/main" id="{54F78496-283B-E486-EA86-A921B9A557D8}"/>
              </a:ext>
            </a:extLst>
          </p:cNvPr>
          <p:cNvSpPr>
            <a:spLocks noGrp="1"/>
          </p:cNvSpPr>
          <p:nvPr>
            <p:ph type="ftr" sz="quarter" idx="11"/>
          </p:nvPr>
        </p:nvSpPr>
        <p:spPr/>
        <p:txBody>
          <a:bodyPr/>
          <a:lstStyle/>
          <a:p>
            <a:endParaRPr lang="en-US" dirty="0"/>
          </a:p>
        </p:txBody>
      </p:sp>
      <p:sp>
        <p:nvSpPr>
          <p:cNvPr id="5" name="Sağ Ok 4">
            <a:extLst>
              <a:ext uri="{FF2B5EF4-FFF2-40B4-BE49-F238E27FC236}">
                <a16:creationId xmlns:a16="http://schemas.microsoft.com/office/drawing/2014/main" id="{E438D772-CC7D-BA8D-DB69-ECE9F5BFF881}"/>
              </a:ext>
            </a:extLst>
          </p:cNvPr>
          <p:cNvSpPr/>
          <p:nvPr/>
        </p:nvSpPr>
        <p:spPr>
          <a:xfrm>
            <a:off x="700088" y="1057275"/>
            <a:ext cx="2511198" cy="45719"/>
          </a:xfrm>
          <a:prstGeom prst="rightArrow">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6" name="Metin kutusu 5">
            <a:extLst>
              <a:ext uri="{FF2B5EF4-FFF2-40B4-BE49-F238E27FC236}">
                <a16:creationId xmlns:a16="http://schemas.microsoft.com/office/drawing/2014/main" id="{747767C2-8B54-3CBA-04CB-57DEA18A0C7E}"/>
              </a:ext>
            </a:extLst>
          </p:cNvPr>
          <p:cNvSpPr txBox="1"/>
          <p:nvPr/>
        </p:nvSpPr>
        <p:spPr>
          <a:xfrm>
            <a:off x="579785" y="1137622"/>
            <a:ext cx="3149074" cy="276999"/>
          </a:xfrm>
          <a:prstGeom prst="rect">
            <a:avLst/>
          </a:prstGeom>
          <a:noFill/>
        </p:spPr>
        <p:txBody>
          <a:bodyPr wrap="square" rtlCol="0">
            <a:spAutoFit/>
          </a:bodyPr>
          <a:lstStyle/>
          <a:p>
            <a:r>
              <a:rPr lang="tr-TR" sz="1200" dirty="0" err="1"/>
              <a:t>Assist</a:t>
            </a:r>
            <a:r>
              <a:rPr lang="tr-TR" sz="1200" dirty="0"/>
              <a:t>. </a:t>
            </a:r>
            <a:r>
              <a:rPr lang="tr-TR" sz="1200" dirty="0" err="1"/>
              <a:t>Prof.Dr</a:t>
            </a:r>
            <a:r>
              <a:rPr lang="tr-TR" sz="1200" dirty="0"/>
              <a:t>. Pelin GÖLCÜK MİRZA</a:t>
            </a:r>
          </a:p>
        </p:txBody>
      </p:sp>
      <p:pic>
        <p:nvPicPr>
          <p:cNvPr id="7" name="Picture 2" descr="Karabük Üniversitesi - Vikipedi">
            <a:extLst>
              <a:ext uri="{FF2B5EF4-FFF2-40B4-BE49-F238E27FC236}">
                <a16:creationId xmlns:a16="http://schemas.microsoft.com/office/drawing/2014/main" id="{B1C31A9C-18A8-C46A-5D9C-DD82AE15C3D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0316" y="277472"/>
            <a:ext cx="911398" cy="6710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6431576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F9A3500-DA88-813B-9F5B-017E1F65D8CC}"/>
              </a:ext>
            </a:extLst>
          </p:cNvPr>
          <p:cNvSpPr>
            <a:spLocks noGrp="1"/>
          </p:cNvSpPr>
          <p:nvPr>
            <p:ph type="title"/>
          </p:nvPr>
        </p:nvSpPr>
        <p:spPr>
          <a:xfrm>
            <a:off x="2648903" y="882992"/>
            <a:ext cx="8770571" cy="1345269"/>
          </a:xfrm>
        </p:spPr>
        <p:txBody>
          <a:bodyPr/>
          <a:lstStyle/>
          <a:p>
            <a:r>
              <a:rPr lang="tr-TR" dirty="0" err="1"/>
              <a:t>Cont’d</a:t>
            </a:r>
            <a:r>
              <a:rPr lang="tr-TR" dirty="0"/>
              <a:t>..</a:t>
            </a:r>
          </a:p>
        </p:txBody>
      </p:sp>
      <p:sp>
        <p:nvSpPr>
          <p:cNvPr id="3" name="İçerik Yer Tutucusu 2">
            <a:extLst>
              <a:ext uri="{FF2B5EF4-FFF2-40B4-BE49-F238E27FC236}">
                <a16:creationId xmlns:a16="http://schemas.microsoft.com/office/drawing/2014/main" id="{150F6513-FD51-9DC9-843D-ECD848251849}"/>
              </a:ext>
            </a:extLst>
          </p:cNvPr>
          <p:cNvSpPr>
            <a:spLocks noGrp="1"/>
          </p:cNvSpPr>
          <p:nvPr>
            <p:ph idx="1"/>
          </p:nvPr>
        </p:nvSpPr>
        <p:spPr/>
        <p:txBody>
          <a:bodyPr>
            <a:normAutofit fontScale="25000" lnSpcReduction="20000"/>
          </a:bodyPr>
          <a:lstStyle/>
          <a:p>
            <a:endParaRPr lang="tr-TR" dirty="0"/>
          </a:p>
          <a:p>
            <a:pPr marL="742950" lvl="1" indent="-285750">
              <a:buFont typeface="+mj-lt"/>
              <a:buAutoNum type="arabicPeriod"/>
            </a:pPr>
            <a:r>
              <a:rPr lang="tr-TR" sz="3800" dirty="0" err="1"/>
              <a:t>The</a:t>
            </a:r>
            <a:r>
              <a:rPr lang="tr-TR" sz="3800" dirty="0"/>
              <a:t> </a:t>
            </a:r>
            <a:r>
              <a:rPr lang="tr-TR" sz="3800" dirty="0" err="1"/>
              <a:t>growth</a:t>
            </a:r>
            <a:r>
              <a:rPr lang="tr-TR" sz="3800" dirty="0"/>
              <a:t> of </a:t>
            </a:r>
            <a:r>
              <a:rPr lang="tr-TR" sz="3800" dirty="0" err="1"/>
              <a:t>trade</a:t>
            </a:r>
            <a:r>
              <a:rPr lang="tr-TR" sz="3800" dirty="0"/>
              <a:t> </a:t>
            </a:r>
            <a:r>
              <a:rPr lang="tr-TR" sz="3800" dirty="0" err="1"/>
              <a:t>contributed</a:t>
            </a:r>
            <a:r>
              <a:rPr lang="tr-TR" sz="3800" dirty="0"/>
              <a:t> </a:t>
            </a:r>
            <a:r>
              <a:rPr lang="tr-TR" sz="3800" dirty="0" err="1"/>
              <a:t>to</a:t>
            </a:r>
            <a:r>
              <a:rPr lang="tr-TR" sz="3800" dirty="0"/>
              <a:t> </a:t>
            </a:r>
            <a:r>
              <a:rPr lang="tr-TR" sz="3800" dirty="0" err="1"/>
              <a:t>the</a:t>
            </a:r>
            <a:r>
              <a:rPr lang="tr-TR" sz="3800" dirty="0"/>
              <a:t> </a:t>
            </a:r>
            <a:r>
              <a:rPr lang="tr-TR" sz="3800" dirty="0" err="1"/>
              <a:t>rise</a:t>
            </a:r>
            <a:r>
              <a:rPr lang="tr-TR" sz="3800" dirty="0"/>
              <a:t> of </a:t>
            </a:r>
            <a:r>
              <a:rPr lang="tr-TR" sz="3800" dirty="0" err="1"/>
              <a:t>towns</a:t>
            </a:r>
            <a:r>
              <a:rPr lang="tr-TR" sz="3800" dirty="0"/>
              <a:t> </a:t>
            </a:r>
            <a:r>
              <a:rPr lang="tr-TR" sz="3800" dirty="0" err="1"/>
              <a:t>and</a:t>
            </a:r>
            <a:r>
              <a:rPr lang="tr-TR" sz="3800" dirty="0"/>
              <a:t> </a:t>
            </a:r>
            <a:r>
              <a:rPr lang="tr-TR" sz="3800" dirty="0" err="1"/>
              <a:t>cities</a:t>
            </a:r>
            <a:r>
              <a:rPr lang="tr-TR" sz="3800" dirty="0"/>
              <a:t>, </a:t>
            </a:r>
            <a:r>
              <a:rPr lang="tr-TR" sz="3800" dirty="0" err="1"/>
              <a:t>which</a:t>
            </a:r>
            <a:r>
              <a:rPr lang="tr-TR" sz="3800" dirty="0"/>
              <a:t> </a:t>
            </a:r>
            <a:r>
              <a:rPr lang="tr-TR" sz="3800" dirty="0" err="1"/>
              <a:t>became</a:t>
            </a:r>
            <a:r>
              <a:rPr lang="tr-TR" sz="3800" dirty="0"/>
              <a:t> </a:t>
            </a:r>
            <a:r>
              <a:rPr lang="tr-TR" sz="3800" dirty="0" err="1"/>
              <a:t>centers</a:t>
            </a:r>
            <a:r>
              <a:rPr lang="tr-TR" sz="3800" dirty="0"/>
              <a:t> of </a:t>
            </a:r>
            <a:r>
              <a:rPr lang="tr-TR" sz="3800" dirty="0" err="1"/>
              <a:t>commerce</a:t>
            </a:r>
            <a:r>
              <a:rPr lang="tr-TR" sz="3800" dirty="0"/>
              <a:t> </a:t>
            </a:r>
            <a:r>
              <a:rPr lang="tr-TR" sz="3800" dirty="0" err="1"/>
              <a:t>and</a:t>
            </a:r>
            <a:r>
              <a:rPr lang="tr-TR" sz="3800" dirty="0"/>
              <a:t> </a:t>
            </a:r>
            <a:r>
              <a:rPr lang="tr-TR" sz="3800" dirty="0" err="1"/>
              <a:t>industry</a:t>
            </a:r>
            <a:r>
              <a:rPr lang="tr-TR" sz="3800" dirty="0"/>
              <a:t>.</a:t>
            </a:r>
          </a:p>
          <a:p>
            <a:pPr marL="742950" lvl="1" indent="-285750">
              <a:buFont typeface="+mj-lt"/>
              <a:buAutoNum type="arabicPeriod"/>
            </a:pPr>
            <a:r>
              <a:rPr lang="tr-TR" sz="3800" dirty="0" err="1"/>
              <a:t>London</a:t>
            </a:r>
            <a:r>
              <a:rPr lang="tr-TR" sz="3800" dirty="0"/>
              <a:t>, in </a:t>
            </a:r>
            <a:r>
              <a:rPr lang="tr-TR" sz="3800" dirty="0" err="1"/>
              <a:t>particular</a:t>
            </a:r>
            <a:r>
              <a:rPr lang="tr-TR" sz="3800" dirty="0"/>
              <a:t>, </a:t>
            </a:r>
            <a:r>
              <a:rPr lang="tr-TR" sz="3800" dirty="0" err="1"/>
              <a:t>became</a:t>
            </a:r>
            <a:r>
              <a:rPr lang="tr-TR" sz="3800" dirty="0"/>
              <a:t> a </a:t>
            </a:r>
            <a:r>
              <a:rPr lang="tr-TR" sz="3800" dirty="0" err="1"/>
              <a:t>hub</a:t>
            </a:r>
            <a:r>
              <a:rPr lang="tr-TR" sz="3800" dirty="0"/>
              <a:t> of </a:t>
            </a:r>
            <a:r>
              <a:rPr lang="tr-TR" sz="3800" dirty="0" err="1"/>
              <a:t>international</a:t>
            </a:r>
            <a:r>
              <a:rPr lang="tr-TR" sz="3800" dirty="0"/>
              <a:t> </a:t>
            </a:r>
            <a:r>
              <a:rPr lang="tr-TR" sz="3800" dirty="0" err="1"/>
              <a:t>trade</a:t>
            </a:r>
            <a:r>
              <a:rPr lang="tr-TR" sz="3800" dirty="0"/>
              <a:t>, </a:t>
            </a:r>
            <a:r>
              <a:rPr lang="tr-TR" sz="3800" dirty="0" err="1"/>
              <a:t>with</a:t>
            </a:r>
            <a:r>
              <a:rPr lang="tr-TR" sz="3800" dirty="0"/>
              <a:t> </a:t>
            </a:r>
            <a:r>
              <a:rPr lang="tr-TR" sz="3800" dirty="0" err="1"/>
              <a:t>merchants</a:t>
            </a:r>
            <a:r>
              <a:rPr lang="tr-TR" sz="3800" dirty="0"/>
              <a:t> </a:t>
            </a:r>
            <a:r>
              <a:rPr lang="tr-TR" sz="3800" dirty="0" err="1"/>
              <a:t>from</a:t>
            </a:r>
            <a:r>
              <a:rPr lang="tr-TR" sz="3800" dirty="0"/>
              <a:t> </a:t>
            </a:r>
            <a:r>
              <a:rPr lang="tr-TR" sz="3800" dirty="0" err="1"/>
              <a:t>all</a:t>
            </a:r>
            <a:r>
              <a:rPr lang="tr-TR" sz="3800" dirty="0"/>
              <a:t> </a:t>
            </a:r>
            <a:r>
              <a:rPr lang="tr-TR" sz="3800" dirty="0" err="1"/>
              <a:t>over</a:t>
            </a:r>
            <a:r>
              <a:rPr lang="tr-TR" sz="3800" dirty="0"/>
              <a:t> Europe </a:t>
            </a:r>
            <a:r>
              <a:rPr lang="tr-TR" sz="3800" dirty="0" err="1"/>
              <a:t>establishing</a:t>
            </a:r>
            <a:r>
              <a:rPr lang="tr-TR" sz="3800" dirty="0"/>
              <a:t> a presence in </a:t>
            </a:r>
            <a:r>
              <a:rPr lang="tr-TR" sz="3800" dirty="0" err="1"/>
              <a:t>the</a:t>
            </a:r>
            <a:r>
              <a:rPr lang="tr-TR" sz="3800" dirty="0"/>
              <a:t> </a:t>
            </a:r>
            <a:r>
              <a:rPr lang="tr-TR" sz="3800" dirty="0" err="1"/>
              <a:t>city</a:t>
            </a:r>
            <a:r>
              <a:rPr lang="tr-TR" sz="3800" dirty="0"/>
              <a:t>.</a:t>
            </a:r>
          </a:p>
          <a:p>
            <a:pPr>
              <a:buFont typeface="+mj-lt"/>
              <a:buAutoNum type="arabicPeriod"/>
            </a:pPr>
            <a:r>
              <a:rPr lang="tr-TR" sz="3800" b="1" dirty="0" err="1"/>
              <a:t>Impact</a:t>
            </a:r>
            <a:r>
              <a:rPr lang="tr-TR" sz="3800" b="1" dirty="0"/>
              <a:t> on </a:t>
            </a:r>
            <a:r>
              <a:rPr lang="tr-TR" sz="3800" b="1" dirty="0" err="1"/>
              <a:t>Society</a:t>
            </a:r>
            <a:r>
              <a:rPr lang="tr-TR" sz="3800" dirty="0"/>
              <a:t>:</a:t>
            </a:r>
          </a:p>
          <a:p>
            <a:pPr marL="742950" lvl="1" indent="-285750">
              <a:buFont typeface="+mj-lt"/>
              <a:buAutoNum type="arabicPeriod"/>
            </a:pPr>
            <a:r>
              <a:rPr lang="tr-TR" sz="3800" dirty="0" err="1"/>
              <a:t>The</a:t>
            </a:r>
            <a:r>
              <a:rPr lang="tr-TR" sz="3800" dirty="0"/>
              <a:t> </a:t>
            </a:r>
            <a:r>
              <a:rPr lang="tr-TR" sz="3800" dirty="0" err="1"/>
              <a:t>rise</a:t>
            </a:r>
            <a:r>
              <a:rPr lang="tr-TR" sz="3800" dirty="0"/>
              <a:t> of </a:t>
            </a:r>
            <a:r>
              <a:rPr lang="tr-TR" sz="3800" dirty="0" err="1"/>
              <a:t>trade</a:t>
            </a:r>
            <a:r>
              <a:rPr lang="tr-TR" sz="3800" dirty="0"/>
              <a:t> </a:t>
            </a:r>
            <a:r>
              <a:rPr lang="tr-TR" sz="3800" dirty="0" err="1"/>
              <a:t>and</a:t>
            </a:r>
            <a:r>
              <a:rPr lang="tr-TR" sz="3800" dirty="0"/>
              <a:t> </a:t>
            </a:r>
            <a:r>
              <a:rPr lang="tr-TR" sz="3800" dirty="0" err="1"/>
              <a:t>merchants</a:t>
            </a:r>
            <a:r>
              <a:rPr lang="tr-TR" sz="3800" dirty="0"/>
              <a:t> led </a:t>
            </a:r>
            <a:r>
              <a:rPr lang="tr-TR" sz="3800" dirty="0" err="1"/>
              <a:t>to</a:t>
            </a:r>
            <a:r>
              <a:rPr lang="tr-TR" sz="3800" dirty="0"/>
              <a:t> </a:t>
            </a:r>
            <a:r>
              <a:rPr lang="tr-TR" sz="3800" dirty="0" err="1"/>
              <a:t>the</a:t>
            </a:r>
            <a:r>
              <a:rPr lang="tr-TR" sz="3800" dirty="0"/>
              <a:t> </a:t>
            </a:r>
            <a:r>
              <a:rPr lang="tr-TR" sz="3800" dirty="0" err="1"/>
              <a:t>emergence</a:t>
            </a:r>
            <a:r>
              <a:rPr lang="tr-TR" sz="3800" dirty="0"/>
              <a:t> of a </a:t>
            </a:r>
            <a:r>
              <a:rPr lang="tr-TR" sz="3800" dirty="0" err="1"/>
              <a:t>wealthy</a:t>
            </a:r>
            <a:r>
              <a:rPr lang="tr-TR" sz="3800" dirty="0"/>
              <a:t> </a:t>
            </a:r>
            <a:r>
              <a:rPr lang="tr-TR" sz="3800" dirty="0" err="1"/>
              <a:t>middle</a:t>
            </a:r>
            <a:r>
              <a:rPr lang="tr-TR" sz="3800" dirty="0"/>
              <a:t> </a:t>
            </a:r>
            <a:r>
              <a:rPr lang="tr-TR" sz="3800" dirty="0" err="1"/>
              <a:t>class</a:t>
            </a:r>
            <a:r>
              <a:rPr lang="tr-TR" sz="3800" dirty="0"/>
              <a:t>, </a:t>
            </a:r>
            <a:r>
              <a:rPr lang="tr-TR" sz="3800" dirty="0" err="1"/>
              <a:t>which</a:t>
            </a:r>
            <a:r>
              <a:rPr lang="tr-TR" sz="3800" dirty="0"/>
              <a:t> </a:t>
            </a:r>
            <a:r>
              <a:rPr lang="tr-TR" sz="3800" dirty="0" err="1"/>
              <a:t>began</a:t>
            </a:r>
            <a:r>
              <a:rPr lang="tr-TR" sz="3800" dirty="0"/>
              <a:t> </a:t>
            </a:r>
            <a:r>
              <a:rPr lang="tr-TR" sz="3800" dirty="0" err="1"/>
              <a:t>to</a:t>
            </a:r>
            <a:r>
              <a:rPr lang="tr-TR" sz="3800" dirty="0"/>
              <a:t> </a:t>
            </a:r>
            <a:r>
              <a:rPr lang="tr-TR" sz="3800" dirty="0" err="1"/>
              <a:t>challenge</a:t>
            </a:r>
            <a:r>
              <a:rPr lang="tr-TR" sz="3800" dirty="0"/>
              <a:t> </a:t>
            </a:r>
            <a:r>
              <a:rPr lang="tr-TR" sz="3800" dirty="0" err="1"/>
              <a:t>the</a:t>
            </a:r>
            <a:r>
              <a:rPr lang="tr-TR" sz="3800" dirty="0"/>
              <a:t> </a:t>
            </a:r>
            <a:r>
              <a:rPr lang="tr-TR" sz="3800" dirty="0" err="1"/>
              <a:t>traditional</a:t>
            </a:r>
            <a:r>
              <a:rPr lang="tr-TR" sz="3800" dirty="0"/>
              <a:t> </a:t>
            </a:r>
            <a:r>
              <a:rPr lang="tr-TR" sz="3800" dirty="0" err="1"/>
              <a:t>feudal</a:t>
            </a:r>
            <a:r>
              <a:rPr lang="tr-TR" sz="3800" dirty="0"/>
              <a:t> </a:t>
            </a:r>
            <a:r>
              <a:rPr lang="tr-TR" sz="3800" dirty="0" err="1"/>
              <a:t>structure</a:t>
            </a:r>
            <a:r>
              <a:rPr lang="tr-TR" sz="3800" dirty="0"/>
              <a:t>.</a:t>
            </a:r>
          </a:p>
          <a:p>
            <a:pPr marL="742950" lvl="1" indent="-285750">
              <a:buFont typeface="+mj-lt"/>
              <a:buAutoNum type="arabicPeriod"/>
            </a:pPr>
            <a:r>
              <a:rPr lang="tr-TR" sz="3800" dirty="0" err="1"/>
              <a:t>This</a:t>
            </a:r>
            <a:r>
              <a:rPr lang="tr-TR" sz="3800" dirty="0"/>
              <a:t> </a:t>
            </a:r>
            <a:r>
              <a:rPr lang="tr-TR" sz="3800" dirty="0" err="1"/>
              <a:t>new</a:t>
            </a:r>
            <a:r>
              <a:rPr lang="tr-TR" sz="3800" dirty="0"/>
              <a:t> </a:t>
            </a:r>
            <a:r>
              <a:rPr lang="tr-TR" sz="3800" dirty="0" err="1"/>
              <a:t>class</a:t>
            </a:r>
            <a:r>
              <a:rPr lang="tr-TR" sz="3800" dirty="0"/>
              <a:t> of </a:t>
            </a:r>
            <a:r>
              <a:rPr lang="tr-TR" sz="3800" dirty="0" err="1"/>
              <a:t>merchants</a:t>
            </a:r>
            <a:r>
              <a:rPr lang="tr-TR" sz="3800" dirty="0"/>
              <a:t> </a:t>
            </a:r>
            <a:r>
              <a:rPr lang="tr-TR" sz="3800" dirty="0" err="1"/>
              <a:t>and</a:t>
            </a:r>
            <a:r>
              <a:rPr lang="tr-TR" sz="3800" dirty="0"/>
              <a:t> </a:t>
            </a:r>
            <a:r>
              <a:rPr lang="tr-TR" sz="3800" dirty="0" err="1"/>
              <a:t>tradespeople</a:t>
            </a:r>
            <a:r>
              <a:rPr lang="tr-TR" sz="3800" dirty="0"/>
              <a:t> </a:t>
            </a:r>
            <a:r>
              <a:rPr lang="tr-TR" sz="3800" dirty="0" err="1"/>
              <a:t>started</a:t>
            </a:r>
            <a:r>
              <a:rPr lang="tr-TR" sz="3800" dirty="0"/>
              <a:t> </a:t>
            </a:r>
            <a:r>
              <a:rPr lang="tr-TR" sz="3800" dirty="0" err="1"/>
              <a:t>to</a:t>
            </a:r>
            <a:r>
              <a:rPr lang="tr-TR" sz="3800" dirty="0"/>
              <a:t> </a:t>
            </a:r>
            <a:r>
              <a:rPr lang="tr-TR" sz="3800" dirty="0" err="1"/>
              <a:t>gain</a:t>
            </a:r>
            <a:r>
              <a:rPr lang="tr-TR" sz="3800" dirty="0"/>
              <a:t> </a:t>
            </a:r>
            <a:r>
              <a:rPr lang="tr-TR" sz="3800" dirty="0" err="1"/>
              <a:t>political</a:t>
            </a:r>
            <a:r>
              <a:rPr lang="tr-TR" sz="3800" dirty="0"/>
              <a:t> </a:t>
            </a:r>
            <a:r>
              <a:rPr lang="tr-TR" sz="3800" dirty="0" err="1"/>
              <a:t>power</a:t>
            </a:r>
            <a:r>
              <a:rPr lang="tr-TR" sz="3800" dirty="0"/>
              <a:t>, </a:t>
            </a:r>
            <a:r>
              <a:rPr lang="tr-TR" sz="3800" dirty="0" err="1"/>
              <a:t>influencing</a:t>
            </a:r>
            <a:r>
              <a:rPr lang="tr-TR" sz="3800" dirty="0"/>
              <a:t> </a:t>
            </a:r>
            <a:r>
              <a:rPr lang="tr-TR" sz="3800" dirty="0" err="1"/>
              <a:t>both</a:t>
            </a:r>
            <a:r>
              <a:rPr lang="tr-TR" sz="3800" dirty="0"/>
              <a:t> </a:t>
            </a:r>
            <a:r>
              <a:rPr lang="tr-TR" sz="3800" dirty="0" err="1"/>
              <a:t>local</a:t>
            </a:r>
            <a:r>
              <a:rPr lang="tr-TR" sz="3800" dirty="0"/>
              <a:t> </a:t>
            </a:r>
            <a:r>
              <a:rPr lang="tr-TR" sz="3800" dirty="0" err="1"/>
              <a:t>governance</a:t>
            </a:r>
            <a:r>
              <a:rPr lang="tr-TR" sz="3800" dirty="0"/>
              <a:t> </a:t>
            </a:r>
            <a:r>
              <a:rPr lang="tr-TR" sz="3800" dirty="0" err="1"/>
              <a:t>and</a:t>
            </a:r>
            <a:r>
              <a:rPr lang="tr-TR" sz="3800" dirty="0"/>
              <a:t> </a:t>
            </a:r>
            <a:r>
              <a:rPr lang="tr-TR" sz="3800" dirty="0" err="1"/>
              <a:t>the</a:t>
            </a:r>
            <a:r>
              <a:rPr lang="tr-TR" sz="3800" dirty="0"/>
              <a:t> </a:t>
            </a:r>
            <a:r>
              <a:rPr lang="tr-TR" sz="3800" dirty="0" err="1"/>
              <a:t>development</a:t>
            </a:r>
            <a:r>
              <a:rPr lang="tr-TR" sz="3800" dirty="0"/>
              <a:t> of English </a:t>
            </a:r>
            <a:r>
              <a:rPr lang="tr-TR" sz="3800" dirty="0" err="1"/>
              <a:t>law</a:t>
            </a:r>
            <a:r>
              <a:rPr lang="tr-TR" sz="3800" dirty="0"/>
              <a:t>.</a:t>
            </a:r>
          </a:p>
          <a:p>
            <a:pPr>
              <a:buFont typeface="+mj-lt"/>
              <a:buAutoNum type="arabicPeriod"/>
            </a:pPr>
            <a:r>
              <a:rPr lang="tr-TR" sz="3800" b="1" dirty="0" err="1"/>
              <a:t>Literary</a:t>
            </a:r>
            <a:r>
              <a:rPr lang="tr-TR" sz="3800" b="1" dirty="0"/>
              <a:t> </a:t>
            </a:r>
            <a:r>
              <a:rPr lang="tr-TR" sz="3800" b="1" dirty="0" err="1"/>
              <a:t>Reflections</a:t>
            </a:r>
            <a:r>
              <a:rPr lang="tr-TR" sz="3800" dirty="0"/>
              <a:t>:</a:t>
            </a:r>
          </a:p>
          <a:p>
            <a:pPr marL="742950" lvl="1" indent="-285750">
              <a:buFont typeface="+mj-lt"/>
              <a:buAutoNum type="arabicPeriod"/>
            </a:pPr>
            <a:r>
              <a:rPr lang="tr-TR" sz="3800" dirty="0" err="1"/>
              <a:t>The</a:t>
            </a:r>
            <a:r>
              <a:rPr lang="tr-TR" sz="3800" dirty="0"/>
              <a:t> </a:t>
            </a:r>
            <a:r>
              <a:rPr lang="tr-TR" sz="3800" dirty="0" err="1"/>
              <a:t>expansion</a:t>
            </a:r>
            <a:r>
              <a:rPr lang="tr-TR" sz="3800" dirty="0"/>
              <a:t> of </a:t>
            </a:r>
            <a:r>
              <a:rPr lang="tr-TR" sz="3800" dirty="0" err="1"/>
              <a:t>trade</a:t>
            </a:r>
            <a:r>
              <a:rPr lang="tr-TR" sz="3800" dirty="0"/>
              <a:t> </a:t>
            </a:r>
            <a:r>
              <a:rPr lang="tr-TR" sz="3800" dirty="0" err="1"/>
              <a:t>and</a:t>
            </a:r>
            <a:r>
              <a:rPr lang="tr-TR" sz="3800" dirty="0"/>
              <a:t> </a:t>
            </a:r>
            <a:r>
              <a:rPr lang="tr-TR" sz="3800" dirty="0" err="1"/>
              <a:t>the</a:t>
            </a:r>
            <a:r>
              <a:rPr lang="tr-TR" sz="3800" dirty="0"/>
              <a:t> role of </a:t>
            </a:r>
            <a:r>
              <a:rPr lang="tr-TR" sz="3800" dirty="0" err="1"/>
              <a:t>merchants</a:t>
            </a:r>
            <a:r>
              <a:rPr lang="tr-TR" sz="3800" dirty="0"/>
              <a:t> </a:t>
            </a:r>
            <a:r>
              <a:rPr lang="tr-TR" sz="3800" dirty="0" err="1"/>
              <a:t>are</a:t>
            </a:r>
            <a:r>
              <a:rPr lang="tr-TR" sz="3800" dirty="0"/>
              <a:t> </a:t>
            </a:r>
            <a:r>
              <a:rPr lang="tr-TR" sz="3800" dirty="0" err="1"/>
              <a:t>often</a:t>
            </a:r>
            <a:r>
              <a:rPr lang="tr-TR" sz="3800" dirty="0"/>
              <a:t> </a:t>
            </a:r>
            <a:r>
              <a:rPr lang="tr-TR" sz="3800" dirty="0" err="1"/>
              <a:t>reflected</a:t>
            </a:r>
            <a:r>
              <a:rPr lang="tr-TR" sz="3800" dirty="0"/>
              <a:t> in </a:t>
            </a:r>
            <a:r>
              <a:rPr lang="tr-TR" sz="3800" dirty="0" err="1"/>
              <a:t>medieval</a:t>
            </a:r>
            <a:r>
              <a:rPr lang="tr-TR" sz="3800" dirty="0"/>
              <a:t> </a:t>
            </a:r>
            <a:r>
              <a:rPr lang="tr-TR" sz="3800" dirty="0" err="1"/>
              <a:t>literature</a:t>
            </a:r>
            <a:r>
              <a:rPr lang="tr-TR" sz="3800" dirty="0"/>
              <a:t>. </a:t>
            </a:r>
            <a:r>
              <a:rPr lang="tr-TR" sz="3800" dirty="0" err="1"/>
              <a:t>For</a:t>
            </a:r>
            <a:r>
              <a:rPr lang="tr-TR" sz="3800" dirty="0"/>
              <a:t> </a:t>
            </a:r>
            <a:r>
              <a:rPr lang="tr-TR" sz="3800" dirty="0" err="1"/>
              <a:t>instance</a:t>
            </a:r>
            <a:r>
              <a:rPr lang="tr-TR" sz="3800" dirty="0"/>
              <a:t>, Geoffrey </a:t>
            </a:r>
            <a:r>
              <a:rPr lang="tr-TR" sz="3800" dirty="0" err="1"/>
              <a:t>Chaucer's</a:t>
            </a:r>
            <a:r>
              <a:rPr lang="tr-TR" sz="3800" dirty="0"/>
              <a:t> </a:t>
            </a:r>
            <a:r>
              <a:rPr lang="tr-TR" sz="3800" i="1" dirty="0" err="1"/>
              <a:t>The</a:t>
            </a:r>
            <a:r>
              <a:rPr lang="tr-TR" sz="3800" i="1" dirty="0"/>
              <a:t> Canterbury </a:t>
            </a:r>
            <a:r>
              <a:rPr lang="tr-TR" sz="3800" i="1" dirty="0" err="1"/>
              <a:t>Tales</a:t>
            </a:r>
            <a:r>
              <a:rPr lang="tr-TR" sz="3800" i="1" dirty="0"/>
              <a:t> </a:t>
            </a:r>
            <a:r>
              <a:rPr lang="tr-TR" sz="3800" dirty="0" err="1"/>
              <a:t>includes</a:t>
            </a:r>
            <a:r>
              <a:rPr lang="tr-TR" sz="3800" dirty="0"/>
              <a:t> </a:t>
            </a:r>
            <a:r>
              <a:rPr lang="tr-TR" sz="3800" dirty="0" err="1"/>
              <a:t>characters</a:t>
            </a:r>
            <a:r>
              <a:rPr lang="tr-TR" sz="3800" dirty="0"/>
              <a:t> </a:t>
            </a:r>
            <a:r>
              <a:rPr lang="tr-TR" sz="3800" dirty="0" err="1"/>
              <a:t>like</a:t>
            </a:r>
            <a:r>
              <a:rPr lang="tr-TR" sz="3800" dirty="0"/>
              <a:t> </a:t>
            </a:r>
            <a:r>
              <a:rPr lang="tr-TR" sz="3800" dirty="0" err="1"/>
              <a:t>the</a:t>
            </a:r>
            <a:r>
              <a:rPr lang="tr-TR" sz="3800" dirty="0"/>
              <a:t> Merchant </a:t>
            </a:r>
            <a:r>
              <a:rPr lang="tr-TR" sz="3800" dirty="0" err="1"/>
              <a:t>and</a:t>
            </a:r>
            <a:r>
              <a:rPr lang="tr-TR" sz="3800" dirty="0"/>
              <a:t> </a:t>
            </a:r>
            <a:r>
              <a:rPr lang="tr-TR" sz="3800" dirty="0" err="1"/>
              <a:t>the</a:t>
            </a:r>
            <a:r>
              <a:rPr lang="tr-TR" sz="3800" dirty="0"/>
              <a:t> </a:t>
            </a:r>
            <a:r>
              <a:rPr lang="tr-TR" sz="3800" dirty="0" err="1"/>
              <a:t>Guildsmen</a:t>
            </a:r>
            <a:r>
              <a:rPr lang="tr-TR" sz="3800" dirty="0"/>
              <a:t>, </a:t>
            </a:r>
            <a:r>
              <a:rPr lang="tr-TR" sz="3800" dirty="0" err="1"/>
              <a:t>who</a:t>
            </a:r>
            <a:r>
              <a:rPr lang="tr-TR" sz="3800" dirty="0"/>
              <a:t> </a:t>
            </a:r>
            <a:r>
              <a:rPr lang="tr-TR" sz="3800" dirty="0" err="1"/>
              <a:t>represent</a:t>
            </a:r>
            <a:r>
              <a:rPr lang="tr-TR" sz="3800" dirty="0"/>
              <a:t> </a:t>
            </a:r>
            <a:r>
              <a:rPr lang="tr-TR" sz="3800" dirty="0" err="1"/>
              <a:t>the</a:t>
            </a:r>
            <a:r>
              <a:rPr lang="tr-TR" sz="3800" dirty="0"/>
              <a:t> </a:t>
            </a:r>
            <a:r>
              <a:rPr lang="tr-TR" sz="3800" dirty="0" err="1"/>
              <a:t>growing</a:t>
            </a:r>
            <a:r>
              <a:rPr lang="tr-TR" sz="3800" dirty="0"/>
              <a:t> </a:t>
            </a:r>
            <a:r>
              <a:rPr lang="tr-TR" sz="3800" dirty="0" err="1"/>
              <a:t>importance</a:t>
            </a:r>
            <a:r>
              <a:rPr lang="tr-TR" sz="3800" dirty="0"/>
              <a:t> of </a:t>
            </a:r>
            <a:r>
              <a:rPr lang="tr-TR" sz="3800" dirty="0" err="1"/>
              <a:t>commerce</a:t>
            </a:r>
            <a:r>
              <a:rPr lang="tr-TR" sz="3800" dirty="0"/>
              <a:t> in </a:t>
            </a:r>
            <a:r>
              <a:rPr lang="tr-TR" sz="3800" dirty="0" err="1"/>
              <a:t>medieval</a:t>
            </a:r>
            <a:r>
              <a:rPr lang="tr-TR" sz="3800" dirty="0"/>
              <a:t> </a:t>
            </a:r>
            <a:r>
              <a:rPr lang="tr-TR" sz="3800" dirty="0" err="1"/>
              <a:t>society</a:t>
            </a:r>
            <a:r>
              <a:rPr lang="tr-TR" sz="3800" dirty="0"/>
              <a:t>.</a:t>
            </a:r>
          </a:p>
          <a:p>
            <a:endParaRPr lang="tr-TR" dirty="0"/>
          </a:p>
        </p:txBody>
      </p:sp>
      <p:sp>
        <p:nvSpPr>
          <p:cNvPr id="4" name="Alt Bilgi Yer Tutucusu 3">
            <a:extLst>
              <a:ext uri="{FF2B5EF4-FFF2-40B4-BE49-F238E27FC236}">
                <a16:creationId xmlns:a16="http://schemas.microsoft.com/office/drawing/2014/main" id="{B4EBDE19-3175-A48B-03CE-294A07D024F2}"/>
              </a:ext>
            </a:extLst>
          </p:cNvPr>
          <p:cNvSpPr>
            <a:spLocks noGrp="1"/>
          </p:cNvSpPr>
          <p:nvPr>
            <p:ph type="ftr" sz="quarter" idx="11"/>
          </p:nvPr>
        </p:nvSpPr>
        <p:spPr/>
        <p:txBody>
          <a:bodyPr/>
          <a:lstStyle/>
          <a:p>
            <a:endParaRPr lang="en-US" dirty="0"/>
          </a:p>
        </p:txBody>
      </p:sp>
      <p:sp>
        <p:nvSpPr>
          <p:cNvPr id="5" name="Sağ Ok 4">
            <a:extLst>
              <a:ext uri="{FF2B5EF4-FFF2-40B4-BE49-F238E27FC236}">
                <a16:creationId xmlns:a16="http://schemas.microsoft.com/office/drawing/2014/main" id="{179ADF9F-CD0E-BFD6-9E1F-87FF7E4ADFE7}"/>
              </a:ext>
            </a:extLst>
          </p:cNvPr>
          <p:cNvSpPr/>
          <p:nvPr/>
        </p:nvSpPr>
        <p:spPr>
          <a:xfrm>
            <a:off x="700088" y="1057275"/>
            <a:ext cx="2511198" cy="45719"/>
          </a:xfrm>
          <a:prstGeom prst="rightArrow">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6" name="Metin kutusu 5">
            <a:extLst>
              <a:ext uri="{FF2B5EF4-FFF2-40B4-BE49-F238E27FC236}">
                <a16:creationId xmlns:a16="http://schemas.microsoft.com/office/drawing/2014/main" id="{1905EBDC-A8DB-F1B9-9E1A-892938EDBFD9}"/>
              </a:ext>
            </a:extLst>
          </p:cNvPr>
          <p:cNvSpPr txBox="1"/>
          <p:nvPr/>
        </p:nvSpPr>
        <p:spPr>
          <a:xfrm>
            <a:off x="579785" y="1137622"/>
            <a:ext cx="3149074" cy="276999"/>
          </a:xfrm>
          <a:prstGeom prst="rect">
            <a:avLst/>
          </a:prstGeom>
          <a:noFill/>
        </p:spPr>
        <p:txBody>
          <a:bodyPr wrap="square" rtlCol="0">
            <a:spAutoFit/>
          </a:bodyPr>
          <a:lstStyle/>
          <a:p>
            <a:r>
              <a:rPr lang="tr-TR" sz="1200" dirty="0" err="1"/>
              <a:t>Assist</a:t>
            </a:r>
            <a:r>
              <a:rPr lang="tr-TR" sz="1200" dirty="0"/>
              <a:t>. </a:t>
            </a:r>
            <a:r>
              <a:rPr lang="tr-TR" sz="1200" dirty="0" err="1"/>
              <a:t>Prof.Dr</a:t>
            </a:r>
            <a:r>
              <a:rPr lang="tr-TR" sz="1200" dirty="0"/>
              <a:t>. Pelin GÖLCÜK MİRZA</a:t>
            </a:r>
          </a:p>
        </p:txBody>
      </p:sp>
      <p:pic>
        <p:nvPicPr>
          <p:cNvPr id="7" name="Picture 2" descr="Karabük Üniversitesi - Vikipedi">
            <a:extLst>
              <a:ext uri="{FF2B5EF4-FFF2-40B4-BE49-F238E27FC236}">
                <a16:creationId xmlns:a16="http://schemas.microsoft.com/office/drawing/2014/main" id="{8F4A64BA-1711-51D6-AB7B-BD9F19036E1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0316" y="277472"/>
            <a:ext cx="911398" cy="6710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060439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5440533-0FDD-8579-BD2B-39B7C992CB78}"/>
              </a:ext>
            </a:extLst>
          </p:cNvPr>
          <p:cNvSpPr>
            <a:spLocks noGrp="1"/>
          </p:cNvSpPr>
          <p:nvPr>
            <p:ph type="title"/>
          </p:nvPr>
        </p:nvSpPr>
        <p:spPr>
          <a:xfrm>
            <a:off x="2048828" y="760297"/>
            <a:ext cx="8770571" cy="1345269"/>
          </a:xfrm>
        </p:spPr>
        <p:txBody>
          <a:bodyPr/>
          <a:lstStyle/>
          <a:p>
            <a:r>
              <a:rPr lang="tr-TR" dirty="0" err="1"/>
              <a:t>Pilgramage</a:t>
            </a:r>
            <a:endParaRPr lang="tr-TR" dirty="0"/>
          </a:p>
        </p:txBody>
      </p:sp>
      <p:sp>
        <p:nvSpPr>
          <p:cNvPr id="3" name="İçerik Yer Tutucusu 2">
            <a:extLst>
              <a:ext uri="{FF2B5EF4-FFF2-40B4-BE49-F238E27FC236}">
                <a16:creationId xmlns:a16="http://schemas.microsoft.com/office/drawing/2014/main" id="{4392273F-B287-26CE-2CCD-D407CB7C229F}"/>
              </a:ext>
            </a:extLst>
          </p:cNvPr>
          <p:cNvSpPr>
            <a:spLocks noGrp="1"/>
          </p:cNvSpPr>
          <p:nvPr>
            <p:ph idx="1"/>
          </p:nvPr>
        </p:nvSpPr>
        <p:spPr/>
        <p:txBody>
          <a:bodyPr>
            <a:normAutofit fontScale="77500" lnSpcReduction="20000"/>
          </a:bodyPr>
          <a:lstStyle/>
          <a:p>
            <a:r>
              <a:rPr lang="tr-TR" dirty="0"/>
              <a:t>A </a:t>
            </a:r>
            <a:r>
              <a:rPr lang="tr-TR" dirty="0" err="1"/>
              <a:t>physical</a:t>
            </a:r>
            <a:r>
              <a:rPr lang="tr-TR" dirty="0"/>
              <a:t> </a:t>
            </a:r>
            <a:r>
              <a:rPr lang="tr-TR" dirty="0" err="1"/>
              <a:t>journey</a:t>
            </a:r>
            <a:r>
              <a:rPr lang="tr-TR" dirty="0"/>
              <a:t> </a:t>
            </a:r>
            <a:r>
              <a:rPr lang="tr-TR" dirty="0" err="1"/>
              <a:t>undertaken</a:t>
            </a:r>
            <a:r>
              <a:rPr lang="tr-TR" dirty="0"/>
              <a:t> </a:t>
            </a:r>
            <a:r>
              <a:rPr lang="tr-TR" dirty="0" err="1"/>
              <a:t>with</a:t>
            </a:r>
            <a:r>
              <a:rPr lang="tr-TR" dirty="0"/>
              <a:t> </a:t>
            </a:r>
            <a:r>
              <a:rPr lang="tr-TR" dirty="0" err="1"/>
              <a:t>holy</a:t>
            </a:r>
            <a:r>
              <a:rPr lang="tr-TR" dirty="0"/>
              <a:t> </a:t>
            </a:r>
            <a:r>
              <a:rPr lang="tr-TR" dirty="0" err="1"/>
              <a:t>purpose</a:t>
            </a:r>
            <a:r>
              <a:rPr lang="tr-TR" dirty="0"/>
              <a:t> </a:t>
            </a:r>
            <a:r>
              <a:rPr lang="tr-TR" dirty="0" err="1"/>
              <a:t>and</a:t>
            </a:r>
            <a:r>
              <a:rPr lang="tr-TR" dirty="0"/>
              <a:t> as a </a:t>
            </a:r>
            <a:r>
              <a:rPr lang="tr-TR" dirty="0" err="1"/>
              <a:t>spiritual</a:t>
            </a:r>
            <a:r>
              <a:rPr lang="tr-TR" dirty="0"/>
              <a:t> </a:t>
            </a:r>
            <a:r>
              <a:rPr lang="tr-TR" dirty="0" err="1"/>
              <a:t>guest</a:t>
            </a:r>
            <a:r>
              <a:rPr lang="tr-TR" dirty="0"/>
              <a:t>. </a:t>
            </a:r>
            <a:r>
              <a:rPr lang="tr-TR" dirty="0" err="1"/>
              <a:t>Bishops</a:t>
            </a:r>
            <a:r>
              <a:rPr lang="tr-TR" dirty="0"/>
              <a:t>, </a:t>
            </a:r>
            <a:r>
              <a:rPr lang="tr-TR" dirty="0" err="1"/>
              <a:t>archbishops</a:t>
            </a:r>
            <a:r>
              <a:rPr lang="tr-TR" dirty="0"/>
              <a:t> </a:t>
            </a:r>
            <a:r>
              <a:rPr lang="tr-TR" dirty="0" err="1"/>
              <a:t>and</a:t>
            </a:r>
            <a:r>
              <a:rPr lang="tr-TR" dirty="0"/>
              <a:t> </a:t>
            </a:r>
            <a:r>
              <a:rPr lang="tr-TR" dirty="0" err="1"/>
              <a:t>other</a:t>
            </a:r>
            <a:r>
              <a:rPr lang="tr-TR" dirty="0"/>
              <a:t> </a:t>
            </a:r>
            <a:r>
              <a:rPr lang="tr-TR" dirty="0" err="1"/>
              <a:t>religious</a:t>
            </a:r>
            <a:r>
              <a:rPr lang="tr-TR" dirty="0"/>
              <a:t> </a:t>
            </a:r>
            <a:r>
              <a:rPr lang="tr-TR" dirty="0" err="1"/>
              <a:t>authorities</a:t>
            </a:r>
            <a:r>
              <a:rPr lang="tr-TR" dirty="0"/>
              <a:t> of </a:t>
            </a:r>
            <a:r>
              <a:rPr lang="tr-TR" dirty="0" err="1"/>
              <a:t>the</a:t>
            </a:r>
            <a:r>
              <a:rPr lang="tr-TR" dirty="0"/>
              <a:t> time </a:t>
            </a:r>
            <a:r>
              <a:rPr lang="tr-TR" dirty="0" err="1"/>
              <a:t>strongly</a:t>
            </a:r>
            <a:r>
              <a:rPr lang="tr-TR" dirty="0"/>
              <a:t> </a:t>
            </a:r>
            <a:r>
              <a:rPr lang="tr-TR" dirty="0" err="1"/>
              <a:t>emphasized</a:t>
            </a:r>
            <a:r>
              <a:rPr lang="tr-TR" dirty="0"/>
              <a:t> </a:t>
            </a:r>
            <a:r>
              <a:rPr lang="tr-TR" dirty="0" err="1"/>
              <a:t>the</a:t>
            </a:r>
            <a:r>
              <a:rPr lang="tr-TR" dirty="0"/>
              <a:t> </a:t>
            </a:r>
            <a:r>
              <a:rPr lang="tr-TR" dirty="0" err="1"/>
              <a:t>significance</a:t>
            </a:r>
            <a:r>
              <a:rPr lang="tr-TR" dirty="0"/>
              <a:t> of </a:t>
            </a:r>
            <a:r>
              <a:rPr lang="tr-TR" dirty="0" err="1"/>
              <a:t>the</a:t>
            </a:r>
            <a:r>
              <a:rPr lang="tr-TR" dirty="0"/>
              <a:t> </a:t>
            </a:r>
            <a:r>
              <a:rPr lang="tr-TR" dirty="0" err="1"/>
              <a:t>pilgrimage</a:t>
            </a:r>
            <a:r>
              <a:rPr lang="tr-TR" dirty="0"/>
              <a:t> in </a:t>
            </a:r>
            <a:r>
              <a:rPr lang="tr-TR" dirty="0" err="1"/>
              <a:t>remitting</a:t>
            </a:r>
            <a:r>
              <a:rPr lang="tr-TR" dirty="0"/>
              <a:t> </a:t>
            </a:r>
            <a:r>
              <a:rPr lang="tr-TR" dirty="0" err="1"/>
              <a:t>sins</a:t>
            </a:r>
            <a:r>
              <a:rPr lang="tr-TR" dirty="0"/>
              <a:t>. </a:t>
            </a:r>
          </a:p>
          <a:p>
            <a:r>
              <a:rPr lang="tr-TR" dirty="0" err="1"/>
              <a:t>Journey</a:t>
            </a:r>
            <a:r>
              <a:rPr lang="tr-TR" dirty="0"/>
              <a:t> </a:t>
            </a:r>
            <a:r>
              <a:rPr lang="tr-TR" dirty="0" err="1"/>
              <a:t>to</a:t>
            </a:r>
            <a:r>
              <a:rPr lang="tr-TR" dirty="0"/>
              <a:t> </a:t>
            </a:r>
            <a:r>
              <a:rPr lang="tr-TR" dirty="0" err="1"/>
              <a:t>the</a:t>
            </a:r>
            <a:r>
              <a:rPr lang="tr-TR" dirty="0"/>
              <a:t> </a:t>
            </a:r>
            <a:r>
              <a:rPr lang="tr-TR" dirty="0" err="1"/>
              <a:t>sacred</a:t>
            </a:r>
            <a:r>
              <a:rPr lang="tr-TR" dirty="0"/>
              <a:t> </a:t>
            </a:r>
            <a:r>
              <a:rPr lang="tr-TR" dirty="0" err="1"/>
              <a:t>places</a:t>
            </a:r>
            <a:r>
              <a:rPr lang="tr-TR" dirty="0"/>
              <a:t> </a:t>
            </a:r>
          </a:p>
          <a:p>
            <a:r>
              <a:rPr lang="tr-TR" dirty="0" err="1"/>
              <a:t>Short-distanced</a:t>
            </a:r>
            <a:r>
              <a:rPr lang="tr-TR" dirty="0"/>
              <a:t> </a:t>
            </a:r>
            <a:r>
              <a:rPr lang="tr-TR" dirty="0" err="1"/>
              <a:t>visits</a:t>
            </a:r>
            <a:r>
              <a:rPr lang="tr-TR" dirty="0"/>
              <a:t> </a:t>
            </a:r>
            <a:r>
              <a:rPr lang="tr-TR" dirty="0" err="1"/>
              <a:t>for</a:t>
            </a:r>
            <a:r>
              <a:rPr lang="tr-TR" dirty="0"/>
              <a:t> </a:t>
            </a:r>
            <a:r>
              <a:rPr lang="tr-TR" dirty="0" err="1"/>
              <a:t>women</a:t>
            </a:r>
            <a:r>
              <a:rPr lang="tr-TR" dirty="0"/>
              <a:t> (</a:t>
            </a:r>
            <a:r>
              <a:rPr lang="tr-TR" dirty="0" err="1"/>
              <a:t>except</a:t>
            </a:r>
            <a:r>
              <a:rPr lang="tr-TR" dirty="0"/>
              <a:t> </a:t>
            </a:r>
            <a:r>
              <a:rPr lang="tr-TR" dirty="0" err="1"/>
              <a:t>for</a:t>
            </a:r>
            <a:r>
              <a:rPr lang="tr-TR" dirty="0"/>
              <a:t> </a:t>
            </a:r>
            <a:r>
              <a:rPr lang="tr-TR" dirty="0" err="1"/>
              <a:t>Margery</a:t>
            </a:r>
            <a:r>
              <a:rPr lang="tr-TR" dirty="0"/>
              <a:t> </a:t>
            </a:r>
            <a:r>
              <a:rPr lang="tr-TR" dirty="0" err="1"/>
              <a:t>Kempe</a:t>
            </a:r>
            <a:r>
              <a:rPr lang="tr-TR" dirty="0"/>
              <a:t>)</a:t>
            </a:r>
          </a:p>
          <a:p>
            <a:r>
              <a:rPr lang="tr-TR" dirty="0" err="1"/>
              <a:t>Lollards</a:t>
            </a:r>
            <a:r>
              <a:rPr lang="tr-TR" dirty="0"/>
              <a:t> </a:t>
            </a:r>
            <a:r>
              <a:rPr lang="tr-TR" dirty="0" err="1"/>
              <a:t>were</a:t>
            </a:r>
            <a:r>
              <a:rPr lang="tr-TR" dirty="0"/>
              <a:t> </a:t>
            </a:r>
            <a:r>
              <a:rPr lang="tr-TR" dirty="0" err="1"/>
              <a:t>against</a:t>
            </a:r>
            <a:r>
              <a:rPr lang="tr-TR" dirty="0"/>
              <a:t> it as it </a:t>
            </a:r>
            <a:r>
              <a:rPr lang="tr-TR" dirty="0" err="1"/>
              <a:t>was</a:t>
            </a:r>
            <a:r>
              <a:rPr lang="tr-TR" dirty="0"/>
              <a:t> a </a:t>
            </a:r>
            <a:r>
              <a:rPr lang="tr-TR" dirty="0" err="1"/>
              <a:t>waste</a:t>
            </a:r>
            <a:r>
              <a:rPr lang="tr-TR" dirty="0"/>
              <a:t> of time </a:t>
            </a:r>
            <a:r>
              <a:rPr lang="tr-TR" dirty="0" err="1"/>
              <a:t>and</a:t>
            </a:r>
            <a:r>
              <a:rPr lang="tr-TR" dirty="0"/>
              <a:t> Money. They </a:t>
            </a:r>
            <a:r>
              <a:rPr lang="tr-TR" dirty="0" err="1"/>
              <a:t>encouraged</a:t>
            </a:r>
            <a:r>
              <a:rPr lang="tr-TR" dirty="0"/>
              <a:t> </a:t>
            </a:r>
            <a:r>
              <a:rPr lang="tr-TR" dirty="0" err="1"/>
              <a:t>the</a:t>
            </a:r>
            <a:r>
              <a:rPr lang="tr-TR" dirty="0"/>
              <a:t> </a:t>
            </a:r>
            <a:r>
              <a:rPr lang="tr-TR" dirty="0" err="1"/>
              <a:t>spiritual</a:t>
            </a:r>
            <a:r>
              <a:rPr lang="tr-TR" dirty="0"/>
              <a:t> </a:t>
            </a:r>
            <a:r>
              <a:rPr lang="tr-TR" dirty="0" err="1"/>
              <a:t>transformation</a:t>
            </a:r>
            <a:r>
              <a:rPr lang="tr-TR" dirty="0"/>
              <a:t> </a:t>
            </a:r>
            <a:r>
              <a:rPr lang="tr-TR" dirty="0" err="1"/>
              <a:t>and</a:t>
            </a:r>
            <a:r>
              <a:rPr lang="tr-TR" dirty="0"/>
              <a:t> </a:t>
            </a:r>
            <a:r>
              <a:rPr lang="tr-TR" dirty="0" err="1"/>
              <a:t>journeys</a:t>
            </a:r>
            <a:r>
              <a:rPr lang="tr-TR" dirty="0"/>
              <a:t>. </a:t>
            </a:r>
          </a:p>
          <a:p>
            <a:r>
              <a:rPr lang="tr-TR" dirty="0"/>
              <a:t>*</a:t>
            </a:r>
            <a:r>
              <a:rPr lang="tr-TR" dirty="0" err="1"/>
              <a:t>Chaucer</a:t>
            </a:r>
            <a:r>
              <a:rPr lang="tr-TR" dirty="0"/>
              <a:t> (</a:t>
            </a:r>
            <a:r>
              <a:rPr lang="tr-TR" dirty="0" err="1"/>
              <a:t>satirical</a:t>
            </a:r>
            <a:r>
              <a:rPr lang="tr-TR" dirty="0"/>
              <a:t> </a:t>
            </a:r>
            <a:r>
              <a:rPr lang="tr-TR" dirty="0" err="1"/>
              <a:t>point</a:t>
            </a:r>
            <a:r>
              <a:rPr lang="tr-TR" dirty="0"/>
              <a:t> of </a:t>
            </a:r>
            <a:r>
              <a:rPr lang="tr-TR" dirty="0" err="1"/>
              <a:t>view</a:t>
            </a:r>
            <a:r>
              <a:rPr lang="tr-TR" dirty="0"/>
              <a:t>), </a:t>
            </a:r>
            <a:r>
              <a:rPr lang="tr-TR" dirty="0" err="1"/>
              <a:t>Langland</a:t>
            </a:r>
            <a:r>
              <a:rPr lang="tr-TR" dirty="0"/>
              <a:t> (</a:t>
            </a:r>
            <a:r>
              <a:rPr lang="tr-TR" dirty="0" err="1"/>
              <a:t>pilgramge</a:t>
            </a:r>
            <a:r>
              <a:rPr lang="tr-TR" dirty="0"/>
              <a:t> as a </a:t>
            </a:r>
            <a:r>
              <a:rPr lang="tr-TR" dirty="0" err="1"/>
              <a:t>concept</a:t>
            </a:r>
            <a:r>
              <a:rPr lang="tr-TR" dirty="0"/>
              <a:t> of life), </a:t>
            </a:r>
            <a:r>
              <a:rPr lang="tr-TR" dirty="0" err="1"/>
              <a:t>Pearl</a:t>
            </a:r>
            <a:r>
              <a:rPr lang="tr-TR" dirty="0"/>
              <a:t>, </a:t>
            </a:r>
            <a:r>
              <a:rPr lang="tr-TR" dirty="0" err="1"/>
              <a:t>Margery</a:t>
            </a:r>
            <a:r>
              <a:rPr lang="tr-TR" dirty="0"/>
              <a:t> </a:t>
            </a:r>
            <a:r>
              <a:rPr lang="tr-TR" dirty="0" err="1"/>
              <a:t>Kempe</a:t>
            </a:r>
            <a:r>
              <a:rPr lang="tr-TR" dirty="0"/>
              <a:t> </a:t>
            </a:r>
          </a:p>
          <a:p>
            <a:r>
              <a:rPr lang="tr-TR" dirty="0"/>
              <a:t>Henry VIII </a:t>
            </a:r>
            <a:r>
              <a:rPr lang="tr-TR" dirty="0" err="1"/>
              <a:t>dissolved</a:t>
            </a:r>
            <a:r>
              <a:rPr lang="tr-TR" dirty="0"/>
              <a:t> </a:t>
            </a:r>
            <a:r>
              <a:rPr lang="tr-TR" dirty="0" err="1"/>
              <a:t>the</a:t>
            </a:r>
            <a:r>
              <a:rPr lang="tr-TR" dirty="0"/>
              <a:t> </a:t>
            </a:r>
            <a:r>
              <a:rPr lang="tr-TR" dirty="0" err="1"/>
              <a:t>monastries</a:t>
            </a:r>
            <a:r>
              <a:rPr lang="tr-TR" dirty="0"/>
              <a:t> </a:t>
            </a:r>
            <a:r>
              <a:rPr lang="tr-TR" dirty="0" err="1"/>
              <a:t>and</a:t>
            </a:r>
            <a:r>
              <a:rPr lang="tr-TR" dirty="0"/>
              <a:t> </a:t>
            </a:r>
            <a:r>
              <a:rPr lang="tr-TR" dirty="0" err="1"/>
              <a:t>holy</a:t>
            </a:r>
            <a:r>
              <a:rPr lang="tr-TR" dirty="0"/>
              <a:t> </a:t>
            </a:r>
            <a:r>
              <a:rPr lang="tr-TR" dirty="0" err="1"/>
              <a:t>places</a:t>
            </a:r>
            <a:r>
              <a:rPr lang="tr-TR" dirty="0"/>
              <a:t> </a:t>
            </a:r>
            <a:r>
              <a:rPr lang="tr-TR" dirty="0" err="1"/>
              <a:t>that</a:t>
            </a:r>
            <a:r>
              <a:rPr lang="tr-TR" dirty="0"/>
              <a:t> </a:t>
            </a:r>
            <a:r>
              <a:rPr lang="tr-TR" dirty="0" err="1"/>
              <a:t>hosted</a:t>
            </a:r>
            <a:r>
              <a:rPr lang="tr-TR" dirty="0"/>
              <a:t> </a:t>
            </a:r>
            <a:r>
              <a:rPr lang="tr-TR" dirty="0" err="1"/>
              <a:t>those</a:t>
            </a:r>
            <a:r>
              <a:rPr lang="tr-TR" dirty="0"/>
              <a:t> </a:t>
            </a:r>
            <a:r>
              <a:rPr lang="tr-TR" dirty="0" err="1"/>
              <a:t>pilgrims</a:t>
            </a:r>
            <a:r>
              <a:rPr lang="tr-TR" dirty="0"/>
              <a:t>. </a:t>
            </a:r>
            <a:r>
              <a:rPr lang="tr-TR" dirty="0" err="1"/>
              <a:t>Then</a:t>
            </a:r>
            <a:r>
              <a:rPr lang="tr-TR" dirty="0"/>
              <a:t> </a:t>
            </a:r>
            <a:r>
              <a:rPr lang="tr-TR" dirty="0" err="1"/>
              <a:t>there</a:t>
            </a:r>
            <a:r>
              <a:rPr lang="tr-TR" dirty="0"/>
              <a:t> </a:t>
            </a:r>
            <a:r>
              <a:rPr lang="tr-TR" dirty="0" err="1"/>
              <a:t>occured</a:t>
            </a:r>
            <a:r>
              <a:rPr lang="tr-TR" dirty="0"/>
              <a:t> a </a:t>
            </a:r>
            <a:r>
              <a:rPr lang="tr-TR" dirty="0" err="1"/>
              <a:t>sharp</a:t>
            </a:r>
            <a:r>
              <a:rPr lang="tr-TR" dirty="0"/>
              <a:t> </a:t>
            </a:r>
            <a:r>
              <a:rPr lang="tr-TR" dirty="0" err="1"/>
              <a:t>decline</a:t>
            </a:r>
            <a:r>
              <a:rPr lang="tr-TR" dirty="0"/>
              <a:t>!</a:t>
            </a:r>
          </a:p>
        </p:txBody>
      </p:sp>
      <p:sp>
        <p:nvSpPr>
          <p:cNvPr id="4" name="Alt Bilgi Yer Tutucusu 3">
            <a:extLst>
              <a:ext uri="{FF2B5EF4-FFF2-40B4-BE49-F238E27FC236}">
                <a16:creationId xmlns:a16="http://schemas.microsoft.com/office/drawing/2014/main" id="{B04221DC-DD3A-3292-65CA-A865903BEFF9}"/>
              </a:ext>
            </a:extLst>
          </p:cNvPr>
          <p:cNvSpPr>
            <a:spLocks noGrp="1"/>
          </p:cNvSpPr>
          <p:nvPr>
            <p:ph type="ftr" sz="quarter" idx="11"/>
          </p:nvPr>
        </p:nvSpPr>
        <p:spPr/>
        <p:txBody>
          <a:bodyPr/>
          <a:lstStyle/>
          <a:p>
            <a:endParaRPr lang="en-US" dirty="0"/>
          </a:p>
        </p:txBody>
      </p:sp>
      <p:sp>
        <p:nvSpPr>
          <p:cNvPr id="5" name="Sağ Ok 4">
            <a:extLst>
              <a:ext uri="{FF2B5EF4-FFF2-40B4-BE49-F238E27FC236}">
                <a16:creationId xmlns:a16="http://schemas.microsoft.com/office/drawing/2014/main" id="{FD916B1D-2CCB-61DF-89C6-082C79647F4B}"/>
              </a:ext>
            </a:extLst>
          </p:cNvPr>
          <p:cNvSpPr/>
          <p:nvPr/>
        </p:nvSpPr>
        <p:spPr>
          <a:xfrm>
            <a:off x="700088" y="1057275"/>
            <a:ext cx="2511198" cy="45719"/>
          </a:xfrm>
          <a:prstGeom prst="rightArrow">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6" name="Metin kutusu 5">
            <a:extLst>
              <a:ext uri="{FF2B5EF4-FFF2-40B4-BE49-F238E27FC236}">
                <a16:creationId xmlns:a16="http://schemas.microsoft.com/office/drawing/2014/main" id="{94A37F1A-EA63-A44D-0D55-744AAA0B8853}"/>
              </a:ext>
            </a:extLst>
          </p:cNvPr>
          <p:cNvSpPr txBox="1"/>
          <p:nvPr/>
        </p:nvSpPr>
        <p:spPr>
          <a:xfrm>
            <a:off x="579785" y="1137622"/>
            <a:ext cx="3149074" cy="276999"/>
          </a:xfrm>
          <a:prstGeom prst="rect">
            <a:avLst/>
          </a:prstGeom>
          <a:noFill/>
        </p:spPr>
        <p:txBody>
          <a:bodyPr wrap="square" rtlCol="0">
            <a:spAutoFit/>
          </a:bodyPr>
          <a:lstStyle/>
          <a:p>
            <a:r>
              <a:rPr lang="tr-TR" sz="1200" dirty="0" err="1"/>
              <a:t>Assist</a:t>
            </a:r>
            <a:r>
              <a:rPr lang="tr-TR" sz="1200" dirty="0"/>
              <a:t>. </a:t>
            </a:r>
            <a:r>
              <a:rPr lang="tr-TR" sz="1200" dirty="0" err="1"/>
              <a:t>Prof.Dr</a:t>
            </a:r>
            <a:r>
              <a:rPr lang="tr-TR" sz="1200" dirty="0"/>
              <a:t>. Pelin GÖLCÜK MİRZA</a:t>
            </a:r>
          </a:p>
        </p:txBody>
      </p:sp>
      <p:pic>
        <p:nvPicPr>
          <p:cNvPr id="7" name="Picture 2" descr="Karabük Üniversitesi - Vikipedi">
            <a:extLst>
              <a:ext uri="{FF2B5EF4-FFF2-40B4-BE49-F238E27FC236}">
                <a16:creationId xmlns:a16="http://schemas.microsoft.com/office/drawing/2014/main" id="{73AEBA7B-9975-A4B8-78CA-5A1A427E45C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0316" y="277472"/>
            <a:ext cx="911398" cy="6710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733021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E6B09A5-1E0F-FB29-6B50-1EDDE559B0DC}"/>
              </a:ext>
            </a:extLst>
          </p:cNvPr>
          <p:cNvSpPr>
            <a:spLocks noGrp="1"/>
          </p:cNvSpPr>
          <p:nvPr>
            <p:ph type="title"/>
          </p:nvPr>
        </p:nvSpPr>
        <p:spPr>
          <a:xfrm>
            <a:off x="1920240" y="863652"/>
            <a:ext cx="8770571" cy="1345269"/>
          </a:xfrm>
        </p:spPr>
        <p:txBody>
          <a:bodyPr/>
          <a:lstStyle/>
          <a:p>
            <a:r>
              <a:rPr lang="tr-TR" dirty="0"/>
              <a:t>Popular </a:t>
            </a:r>
            <a:r>
              <a:rPr lang="tr-TR" dirty="0" err="1"/>
              <a:t>Genres</a:t>
            </a:r>
            <a:r>
              <a:rPr lang="tr-TR" dirty="0"/>
              <a:t> </a:t>
            </a:r>
          </a:p>
        </p:txBody>
      </p:sp>
      <p:sp>
        <p:nvSpPr>
          <p:cNvPr id="3" name="İçerik Yer Tutucusu 2">
            <a:extLst>
              <a:ext uri="{FF2B5EF4-FFF2-40B4-BE49-F238E27FC236}">
                <a16:creationId xmlns:a16="http://schemas.microsoft.com/office/drawing/2014/main" id="{F5631103-5750-A10A-9BE4-D07BD121B47D}"/>
              </a:ext>
            </a:extLst>
          </p:cNvPr>
          <p:cNvSpPr>
            <a:spLocks noGrp="1"/>
          </p:cNvSpPr>
          <p:nvPr>
            <p:ph idx="1"/>
          </p:nvPr>
        </p:nvSpPr>
        <p:spPr/>
        <p:txBody>
          <a:bodyPr/>
          <a:lstStyle/>
          <a:p>
            <a:r>
              <a:rPr lang="tr-TR" dirty="0" err="1"/>
              <a:t>Romance</a:t>
            </a:r>
            <a:r>
              <a:rPr lang="tr-TR" dirty="0"/>
              <a:t>,</a:t>
            </a:r>
          </a:p>
          <a:p>
            <a:r>
              <a:rPr lang="tr-TR" dirty="0" err="1"/>
              <a:t>Lyrics</a:t>
            </a:r>
            <a:r>
              <a:rPr lang="tr-TR" dirty="0"/>
              <a:t>,</a:t>
            </a:r>
          </a:p>
          <a:p>
            <a:r>
              <a:rPr lang="tr-TR" dirty="0" err="1"/>
              <a:t>Ballads</a:t>
            </a:r>
            <a:r>
              <a:rPr lang="tr-TR" dirty="0"/>
              <a:t>,</a:t>
            </a:r>
          </a:p>
          <a:p>
            <a:r>
              <a:rPr lang="tr-TR" dirty="0" err="1"/>
              <a:t>Allegory</a:t>
            </a:r>
            <a:r>
              <a:rPr lang="tr-TR" dirty="0"/>
              <a:t>/</a:t>
            </a:r>
            <a:r>
              <a:rPr lang="tr-TR" dirty="0" err="1"/>
              <a:t>Dream</a:t>
            </a:r>
            <a:r>
              <a:rPr lang="tr-TR" dirty="0"/>
              <a:t> </a:t>
            </a:r>
            <a:r>
              <a:rPr lang="tr-TR" dirty="0" err="1"/>
              <a:t>Visions</a:t>
            </a:r>
            <a:endParaRPr lang="tr-TR" dirty="0"/>
          </a:p>
          <a:p>
            <a:r>
              <a:rPr lang="tr-TR" dirty="0" err="1"/>
              <a:t>Miracle</a:t>
            </a:r>
            <a:r>
              <a:rPr lang="tr-TR" dirty="0"/>
              <a:t> </a:t>
            </a:r>
            <a:r>
              <a:rPr lang="tr-TR" dirty="0" err="1"/>
              <a:t>Plays</a:t>
            </a:r>
            <a:r>
              <a:rPr lang="tr-TR" dirty="0"/>
              <a:t>/</a:t>
            </a:r>
            <a:r>
              <a:rPr lang="tr-TR" dirty="0" err="1"/>
              <a:t>Morality</a:t>
            </a:r>
            <a:r>
              <a:rPr lang="tr-TR" dirty="0"/>
              <a:t> </a:t>
            </a:r>
            <a:r>
              <a:rPr lang="tr-TR" dirty="0" err="1"/>
              <a:t>Plays</a:t>
            </a:r>
            <a:endParaRPr lang="tr-TR" dirty="0"/>
          </a:p>
          <a:p>
            <a:r>
              <a:rPr lang="tr-TR" dirty="0" err="1"/>
              <a:t>Debate</a:t>
            </a:r>
            <a:r>
              <a:rPr lang="tr-TR" dirty="0"/>
              <a:t> </a:t>
            </a:r>
            <a:r>
              <a:rPr lang="tr-TR" dirty="0" err="1"/>
              <a:t>Poetry</a:t>
            </a:r>
            <a:endParaRPr lang="tr-TR" dirty="0"/>
          </a:p>
          <a:p>
            <a:endParaRPr lang="tr-TR" dirty="0"/>
          </a:p>
          <a:p>
            <a:endParaRPr lang="tr-TR" dirty="0"/>
          </a:p>
        </p:txBody>
      </p:sp>
      <p:sp>
        <p:nvSpPr>
          <p:cNvPr id="4" name="Alt Bilgi Yer Tutucusu 3">
            <a:extLst>
              <a:ext uri="{FF2B5EF4-FFF2-40B4-BE49-F238E27FC236}">
                <a16:creationId xmlns:a16="http://schemas.microsoft.com/office/drawing/2014/main" id="{E2283C71-92F6-4894-5A5B-6D9D81E2D5A6}"/>
              </a:ext>
            </a:extLst>
          </p:cNvPr>
          <p:cNvSpPr>
            <a:spLocks noGrp="1"/>
          </p:cNvSpPr>
          <p:nvPr>
            <p:ph type="ftr" sz="quarter" idx="11"/>
          </p:nvPr>
        </p:nvSpPr>
        <p:spPr/>
        <p:txBody>
          <a:bodyPr/>
          <a:lstStyle/>
          <a:p>
            <a:endParaRPr lang="en-US" dirty="0"/>
          </a:p>
        </p:txBody>
      </p:sp>
      <p:sp>
        <p:nvSpPr>
          <p:cNvPr id="5" name="Sağ Ok 4">
            <a:extLst>
              <a:ext uri="{FF2B5EF4-FFF2-40B4-BE49-F238E27FC236}">
                <a16:creationId xmlns:a16="http://schemas.microsoft.com/office/drawing/2014/main" id="{EFB3FFC4-B57B-C925-4D19-B4D5181CE9BC}"/>
              </a:ext>
            </a:extLst>
          </p:cNvPr>
          <p:cNvSpPr/>
          <p:nvPr/>
        </p:nvSpPr>
        <p:spPr>
          <a:xfrm>
            <a:off x="700088" y="1057275"/>
            <a:ext cx="2511198" cy="45719"/>
          </a:xfrm>
          <a:prstGeom prst="rightArrow">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6" name="Metin kutusu 5">
            <a:extLst>
              <a:ext uri="{FF2B5EF4-FFF2-40B4-BE49-F238E27FC236}">
                <a16:creationId xmlns:a16="http://schemas.microsoft.com/office/drawing/2014/main" id="{F32DCD68-DD13-EB9F-09ED-BFDECB33AFB8}"/>
              </a:ext>
            </a:extLst>
          </p:cNvPr>
          <p:cNvSpPr txBox="1"/>
          <p:nvPr/>
        </p:nvSpPr>
        <p:spPr>
          <a:xfrm>
            <a:off x="579785" y="1137622"/>
            <a:ext cx="3149074" cy="276999"/>
          </a:xfrm>
          <a:prstGeom prst="rect">
            <a:avLst/>
          </a:prstGeom>
          <a:noFill/>
        </p:spPr>
        <p:txBody>
          <a:bodyPr wrap="square" rtlCol="0">
            <a:spAutoFit/>
          </a:bodyPr>
          <a:lstStyle/>
          <a:p>
            <a:r>
              <a:rPr lang="tr-TR" sz="1200" dirty="0" err="1"/>
              <a:t>Assist</a:t>
            </a:r>
            <a:r>
              <a:rPr lang="tr-TR" sz="1200" dirty="0"/>
              <a:t>. </a:t>
            </a:r>
            <a:r>
              <a:rPr lang="tr-TR" sz="1200" dirty="0" err="1"/>
              <a:t>Prof.Dr</a:t>
            </a:r>
            <a:r>
              <a:rPr lang="tr-TR" sz="1200" dirty="0"/>
              <a:t>. Pelin GÖLCÜK MİRZA</a:t>
            </a:r>
          </a:p>
        </p:txBody>
      </p:sp>
      <p:pic>
        <p:nvPicPr>
          <p:cNvPr id="7" name="Picture 2" descr="Karabük Üniversitesi - Vikipedi">
            <a:extLst>
              <a:ext uri="{FF2B5EF4-FFF2-40B4-BE49-F238E27FC236}">
                <a16:creationId xmlns:a16="http://schemas.microsoft.com/office/drawing/2014/main" id="{0B9FAE2D-D59D-E701-EF75-2DAC6E3518C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0316" y="277472"/>
            <a:ext cx="911398" cy="6710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31142193"/>
      </p:ext>
    </p:extLst>
  </p:cSld>
  <p:clrMapOvr>
    <a:masterClrMapping/>
  </p:clrMapOvr>
</p:sld>
</file>

<file path=ppt/theme/theme1.xml><?xml version="1.0" encoding="utf-8"?>
<a:theme xmlns:a="http://schemas.openxmlformats.org/drawingml/2006/main" name="SketchLinesVTI">
  <a:themeElements>
    <a:clrScheme name="AnalogousFromLightSeed_2SEEDS">
      <a:dk1>
        <a:srgbClr val="000000"/>
      </a:dk1>
      <a:lt1>
        <a:srgbClr val="FFFFFF"/>
      </a:lt1>
      <a:dk2>
        <a:srgbClr val="3C3122"/>
      </a:dk2>
      <a:lt2>
        <a:srgbClr val="E2E5E8"/>
      </a:lt2>
      <a:accent1>
        <a:srgbClr val="BA997F"/>
      </a:accent1>
      <a:accent2>
        <a:srgbClr val="C59695"/>
      </a:accent2>
      <a:accent3>
        <a:srgbClr val="A7A27E"/>
      </a:accent3>
      <a:accent4>
        <a:srgbClr val="76ADA1"/>
      </a:accent4>
      <a:accent5>
        <a:srgbClr val="7AA9B5"/>
      </a:accent5>
      <a:accent6>
        <a:srgbClr val="7F95BA"/>
      </a:accent6>
      <a:hlink>
        <a:srgbClr val="5C85A7"/>
      </a:hlink>
      <a:folHlink>
        <a:srgbClr val="7F7F7F"/>
      </a:folHlink>
    </a:clrScheme>
    <a:fontScheme name="Custom 7">
      <a:majorFont>
        <a:latin typeface="Meiryo"/>
        <a:ea typeface=""/>
        <a:cs typeface=""/>
      </a:majorFont>
      <a:minorFont>
        <a:latin typeface="Meiryo"/>
        <a:ea typeface=""/>
        <a:cs typeface=""/>
      </a:minorFont>
    </a:fontScheme>
    <a:fmtScheme name="Feathered">
      <a:fillStyleLst>
        <a:solidFill>
          <a:schemeClr val="phClr"/>
        </a:solidFill>
        <a:solidFill>
          <a:schemeClr val="phClr">
            <a:tint val="67000"/>
            <a:satMod val="105000"/>
          </a:schemeClr>
        </a:solidFill>
        <a:gradFill rotWithShape="1">
          <a:gsLst>
            <a:gs pos="0">
              <a:schemeClr val="phClr">
                <a:tint val="94000"/>
                <a:satMod val="103000"/>
                <a:lumMod val="102000"/>
              </a:schemeClr>
            </a:gs>
            <a:gs pos="50000">
              <a:schemeClr val="phClr">
                <a:shade val="100000"/>
                <a:satMod val="110000"/>
                <a:lumMod val="100000"/>
              </a:schemeClr>
            </a:gs>
            <a:gs pos="100000">
              <a:schemeClr val="phClr">
                <a:shade val="70000"/>
                <a:satMod val="120000"/>
                <a:lumMod val="99000"/>
              </a:schemeClr>
            </a:gs>
          </a:gsLst>
          <a:path path="circle">
            <a:fillToRect l="100000" t="100000" r="100000" b="100000"/>
          </a:path>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tint val="50000"/>
              <a:shade val="83000"/>
            </a:schemeClr>
          </a:solidFill>
          <a:prstDash val="solid"/>
        </a:ln>
      </a:lnStyleLst>
      <a:effectStyleLst>
        <a:effectStyle>
          <a:effectLst/>
        </a:effectStyle>
        <a:effectStyle>
          <a:effectLst/>
        </a:effectStyle>
        <a:effectStyle>
          <a:effectLst>
            <a:outerShdw blurRad="57150" dist="25400" dir="5400000" algn="ctr" rotWithShape="0">
              <a:srgbClr val="000000">
                <a:alpha val="20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ketchLinesVTI" id="{8C0B0F05-C8D0-4078-9615-83E590287484}" vid="{43A7BC57-C1E3-4EE6-BDBC-5422DD574AF2}"/>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463</TotalTime>
  <Words>3128</Words>
  <Application>Microsoft Macintosh PowerPoint</Application>
  <PresentationFormat>Geniş ekran</PresentationFormat>
  <Paragraphs>182</Paragraphs>
  <Slides>32</Slides>
  <Notes>3</Notes>
  <HiddenSlides>0</HiddenSlides>
  <MMClips>0</MMClips>
  <ScaleCrop>false</ScaleCrop>
  <HeadingPairs>
    <vt:vector size="6" baseType="variant">
      <vt:variant>
        <vt:lpstr>Kullanılan Yazı Tipleri</vt:lpstr>
      </vt:variant>
      <vt:variant>
        <vt:i4>6</vt:i4>
      </vt:variant>
      <vt:variant>
        <vt:lpstr>Tema</vt:lpstr>
      </vt:variant>
      <vt:variant>
        <vt:i4>1</vt:i4>
      </vt:variant>
      <vt:variant>
        <vt:lpstr>Slayt Başlıkları</vt:lpstr>
      </vt:variant>
      <vt:variant>
        <vt:i4>32</vt:i4>
      </vt:variant>
    </vt:vector>
  </HeadingPairs>
  <TitlesOfParts>
    <vt:vector size="39" baseType="lpstr">
      <vt:lpstr>Meiryo</vt:lpstr>
      <vt:lpstr>Aptos</vt:lpstr>
      <vt:lpstr>Arial</vt:lpstr>
      <vt:lpstr>Corbel</vt:lpstr>
      <vt:lpstr>Helvetica</vt:lpstr>
      <vt:lpstr>var(--font_default)</vt:lpstr>
      <vt:lpstr>SketchLinesVTI</vt:lpstr>
      <vt:lpstr>The Medieval Era</vt:lpstr>
      <vt:lpstr>PowerPoint Sunusu</vt:lpstr>
      <vt:lpstr>PowerPoint Sunusu</vt:lpstr>
      <vt:lpstr>INTRODUCTION</vt:lpstr>
      <vt:lpstr>The Norman Conquest and Its Impacts</vt:lpstr>
      <vt:lpstr>PowerPoint Sunusu</vt:lpstr>
      <vt:lpstr>Old English literature (c. 450–1066)</vt:lpstr>
      <vt:lpstr>Old English literature (c. 450–1066)</vt:lpstr>
      <vt:lpstr>Old English literature (c. 450–1066)</vt:lpstr>
      <vt:lpstr>Old English Period</vt:lpstr>
      <vt:lpstr>Cont’d..</vt:lpstr>
      <vt:lpstr>PowerPoint Sunusu</vt:lpstr>
      <vt:lpstr>Cont’d..</vt:lpstr>
      <vt:lpstr>Introduction to Middle English</vt:lpstr>
      <vt:lpstr>Middle English literature (1066–1500)</vt:lpstr>
      <vt:lpstr>Middle English literature (1066–1500)</vt:lpstr>
      <vt:lpstr>Middle English literature (1066–1500)</vt:lpstr>
      <vt:lpstr>Middle English literature (1066–1500)</vt:lpstr>
      <vt:lpstr>LITERACY IN THE MEDIEVAL ENGLAND</vt:lpstr>
      <vt:lpstr>Literacy in Medieval England</vt:lpstr>
      <vt:lpstr>The Crown and the Church</vt:lpstr>
      <vt:lpstr>The Church</vt:lpstr>
      <vt:lpstr>The Crown and the Church</vt:lpstr>
      <vt:lpstr>PowerPoint Sunusu</vt:lpstr>
      <vt:lpstr>Papacy, the universal churchs</vt:lpstr>
      <vt:lpstr>After plague</vt:lpstr>
      <vt:lpstr>Social Structure</vt:lpstr>
      <vt:lpstr>Exceptions</vt:lpstr>
      <vt:lpstr>Trade and Merchants in the Middle Ages</vt:lpstr>
      <vt:lpstr>Cont’d..</vt:lpstr>
      <vt:lpstr>Pilgramage</vt:lpstr>
      <vt:lpstr>Popular Genres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Pelin Gölcük Mirza</dc:creator>
  <cp:lastModifiedBy>Pelin Gölcük Mirza</cp:lastModifiedBy>
  <cp:revision>16</cp:revision>
  <dcterms:created xsi:type="dcterms:W3CDTF">2024-08-26T10:04:12Z</dcterms:created>
  <dcterms:modified xsi:type="dcterms:W3CDTF">2024-09-25T08:58:05Z</dcterms:modified>
</cp:coreProperties>
</file>